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Proxima Nova"/>
      <p:regular r:id="rId59"/>
      <p:bold r:id="rId60"/>
      <p:italic r:id="rId61"/>
      <p:boldItalic r:id="rId62"/>
    </p:embeddedFont>
    <p:embeddedFont>
      <p:font typeface="Proxima Nova Extrabold"/>
      <p:bold r:id="rId63"/>
    </p:embeddedFont>
    <p:embeddedFont>
      <p:font typeface="Proxima Nova Semibold"/>
      <p:regular r:id="rId64"/>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0F54FB-8188-4305-8A99-57E2F388C72C}">
  <a:tblStyle styleId="{3A0F54FB-8188-4305-8A99-57E2F388C7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ProximaNovaSemibold-regular.fntdata"/><Relationship Id="rId63" Type="http://schemas.openxmlformats.org/officeDocument/2006/relationships/font" Target="fonts/ProximaNovaExtrabold-bold.fntdata"/><Relationship Id="rId22" Type="http://schemas.openxmlformats.org/officeDocument/2006/relationships/slide" Target="slides/slide15.xml"/><Relationship Id="rId66" Type="http://schemas.openxmlformats.org/officeDocument/2006/relationships/font" Target="fonts/ProximaNovaSemibold-boldItalic.fntdata"/><Relationship Id="rId21" Type="http://schemas.openxmlformats.org/officeDocument/2006/relationships/slide" Target="slides/slide14.xml"/><Relationship Id="rId65" Type="http://schemas.openxmlformats.org/officeDocument/2006/relationships/font" Target="fonts/ProximaNovaSemibold-bold.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a8b33b0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72" name="Google Shape;372;gca8b33b0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afecad40f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cafecad40f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066f6d3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066f6d3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066f6d37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066f6d37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066f6d37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066f6d37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066f6d37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066f6d37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466732cb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466732cb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cc02f1f90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ccc02f1f90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466732cb6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d466732cb6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466732cb6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d466732cb6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d01105924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cd01105924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466732cb6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d466732cb6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466732cb6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d466732cb6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466732cb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466732cb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466732cb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466732cb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5577a66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5577a66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bffbe364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bffbe364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cbffbe364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cbffbe364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a8b33b0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24" name="Google Shape;624;gca8b33b0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066f6d37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066f6d37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66732cb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66732cb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466732cb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466732cb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466732cb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d466732cb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466732cb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466732cb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466732cb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466732cb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d466732cb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d466732cb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066f6d37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95" name="Google Shape;695;gd066f6d37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5577a66b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5577a66b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466732cb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466732cb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466732cb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466732cb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97e62618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97" name="Google Shape;297;gb97e6261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066f6d37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066f6d37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ca8b33b0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74" name="Google Shape;774;gca8b33b0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c0d650acc3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c0d650acc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066f6d378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d066f6d378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d466732cb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d466732cb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066f6d378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d066f6d378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d066f6d37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16" name="Google Shape;816;gd066f6d37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066f6d378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d066f6d378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3fef9b6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3fef9b6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17" name="Google Shape;31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373636"/>
              </a:solidFill>
            </a:endParaRPr>
          </a:p>
        </p:txBody>
      </p:sp>
      <p:sp>
        <p:nvSpPr>
          <p:cNvPr id="324" name="Google Shape;3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9af62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373636"/>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33" name="Google Shape;333;g79af62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066f6d37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d066f6d37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066f6d37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d066f6d37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gif"/><Relationship Id="rId3"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1" name="Shape 11"/>
        <p:cNvGrpSpPr/>
        <p:nvPr/>
      </p:nvGrpSpPr>
      <p:grpSpPr>
        <a:xfrm>
          <a:off x="0" y="0"/>
          <a:ext cx="0" cy="0"/>
          <a:chOff x="0" y="0"/>
          <a:chExt cx="0" cy="0"/>
        </a:xfrm>
      </p:grpSpPr>
      <p:sp>
        <p:nvSpPr>
          <p:cNvPr id="12" name="Google Shape;12;p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13" name="Google Shape;13;p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4" name="Google Shape;14;p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5" name="Google Shape;15;p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60" name="Shape 60"/>
        <p:cNvGrpSpPr/>
        <p:nvPr/>
      </p:nvGrpSpPr>
      <p:grpSpPr>
        <a:xfrm>
          <a:off x="0" y="0"/>
          <a:ext cx="0" cy="0"/>
          <a:chOff x="0" y="0"/>
          <a:chExt cx="0" cy="0"/>
        </a:xfrm>
      </p:grpSpPr>
      <p:pic>
        <p:nvPicPr>
          <p:cNvPr descr="Billede 6" id="61" name="Google Shape;61;p11"/>
          <p:cNvPicPr preferRelativeResize="0"/>
          <p:nvPr/>
        </p:nvPicPr>
        <p:blipFill rotWithShape="1">
          <a:blip r:embed="rId2">
            <a:alphaModFix/>
          </a:blip>
          <a:srcRect b="0" l="0" r="0" t="0"/>
          <a:stretch/>
        </p:blipFill>
        <p:spPr>
          <a:xfrm>
            <a:off x="-1" y="1"/>
            <a:ext cx="9080341" cy="5107691"/>
          </a:xfrm>
          <a:prstGeom prst="rect">
            <a:avLst/>
          </a:prstGeom>
          <a:noFill/>
          <a:ln>
            <a:noFill/>
          </a:ln>
        </p:spPr>
      </p:pic>
      <p:sp>
        <p:nvSpPr>
          <p:cNvPr id="62" name="Google Shape;62;p11"/>
          <p:cNvSpPr txBox="1"/>
          <p:nvPr>
            <p:ph type="title"/>
          </p:nvPr>
        </p:nvSpPr>
        <p:spPr>
          <a:xfrm>
            <a:off x="1143000" y="182016"/>
            <a:ext cx="6858000" cy="738172"/>
          </a:xfrm>
          <a:prstGeom prst="rect">
            <a:avLst/>
          </a:prstGeom>
          <a:noFill/>
          <a:ln>
            <a:noFill/>
          </a:ln>
        </p:spPr>
        <p:txBody>
          <a:bodyPr anchorCtr="0" anchor="b" bIns="91425" lIns="91425" spcFirstLastPara="1" rIns="91425" wrap="square" tIns="91425">
            <a:noAutofit/>
          </a:bodyPr>
          <a:lstStyle>
            <a:lvl1pPr lvl="0" algn="l">
              <a:lnSpc>
                <a:spcPct val="102702"/>
              </a:lnSpc>
              <a:spcBef>
                <a:spcPts val="0"/>
              </a:spcBef>
              <a:spcAft>
                <a:spcPts val="0"/>
              </a:spcAft>
              <a:buSzPts val="3700"/>
              <a:buNone/>
              <a:defRPr b="1" sz="4050">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 type="body"/>
          </p:nvPr>
        </p:nvSpPr>
        <p:spPr>
          <a:xfrm>
            <a:off x="1143000" y="1128532"/>
            <a:ext cx="3743325" cy="3192009"/>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500"/>
              <a:buFont typeface="Proxima Nova"/>
              <a:buNone/>
              <a:defRPr sz="1500">
                <a:solidFill>
                  <a:srgbClr val="535353"/>
                </a:solidFill>
              </a:defRPr>
            </a:lvl1pPr>
            <a:lvl2pPr indent="-228600" lvl="1" marL="914400" algn="l">
              <a:lnSpc>
                <a:spcPct val="90000"/>
              </a:lnSpc>
              <a:spcBef>
                <a:spcPts val="300"/>
              </a:spcBef>
              <a:spcAft>
                <a:spcPts val="0"/>
              </a:spcAft>
              <a:buSzPts val="1500"/>
              <a:buFont typeface="Proxima Nova"/>
              <a:buNone/>
              <a:defRPr sz="1500">
                <a:solidFill>
                  <a:srgbClr val="535353"/>
                </a:solidFill>
              </a:defRPr>
            </a:lvl2pPr>
            <a:lvl3pPr indent="-228600" lvl="2" marL="1371600" algn="l">
              <a:lnSpc>
                <a:spcPct val="90000"/>
              </a:lnSpc>
              <a:spcBef>
                <a:spcPts val="300"/>
              </a:spcBef>
              <a:spcAft>
                <a:spcPts val="0"/>
              </a:spcAft>
              <a:buSzPts val="1500"/>
              <a:buFont typeface="Proxima Nova"/>
              <a:buNone/>
              <a:defRPr sz="1500">
                <a:solidFill>
                  <a:srgbClr val="535353"/>
                </a:solidFill>
              </a:defRPr>
            </a:lvl3pPr>
            <a:lvl4pPr indent="-228600" lvl="3" marL="1828800" algn="l">
              <a:lnSpc>
                <a:spcPct val="90000"/>
              </a:lnSpc>
              <a:spcBef>
                <a:spcPts val="300"/>
              </a:spcBef>
              <a:spcAft>
                <a:spcPts val="0"/>
              </a:spcAft>
              <a:buSzPts val="1500"/>
              <a:buFont typeface="Proxima Nova"/>
              <a:buNone/>
              <a:defRPr sz="1500">
                <a:solidFill>
                  <a:srgbClr val="535353"/>
                </a:solidFill>
              </a:defRPr>
            </a:lvl4pPr>
            <a:lvl5pPr indent="-228600" lvl="4" marL="2286000" algn="l">
              <a:lnSpc>
                <a:spcPct val="90000"/>
              </a:lnSpc>
              <a:spcBef>
                <a:spcPts val="300"/>
              </a:spcBef>
              <a:spcAft>
                <a:spcPts val="0"/>
              </a:spcAft>
              <a:buSzPts val="1500"/>
              <a:buFont typeface="Proxima Nova"/>
              <a:buNone/>
              <a:defRPr sz="1500">
                <a:solidFill>
                  <a:srgbClr val="535353"/>
                </a:solidFil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64" name="Google Shape;64;p1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67" name="Google Shape;67;p12"/>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8" name="Google Shape;68;p12"/>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69" name="Google Shape;69;p12"/>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0" name="Google Shape;70;p12"/>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1" name="Google Shape;71;p12"/>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2" name="Google Shape;72;p12"/>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3" name="Google Shape;73;p12"/>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900"/>
              </a:spcBef>
              <a:spcAft>
                <a:spcPts val="0"/>
              </a:spcAft>
              <a:buClr>
                <a:schemeClr val="dk1"/>
              </a:buClr>
              <a:buSzPts val="1440"/>
              <a:buFont typeface="Arial"/>
              <a:buChar char="•"/>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74" name="Google Shape;74;p12"/>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75" name="Google Shape;75;p12"/>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76" name="Google Shape;76;p12"/>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77" name="Shape 77"/>
        <p:cNvGrpSpPr/>
        <p:nvPr/>
      </p:nvGrpSpPr>
      <p:grpSpPr>
        <a:xfrm>
          <a:off x="0" y="0"/>
          <a:ext cx="0" cy="0"/>
          <a:chOff x="0" y="0"/>
          <a:chExt cx="0" cy="0"/>
        </a:xfrm>
      </p:grpSpPr>
      <p:sp>
        <p:nvSpPr>
          <p:cNvPr id="78" name="Google Shape;78;p1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79" name="Google Shape;79;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3"/>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1" name="Google Shape;81;p1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82" name="Google Shape;82;p1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83" name="Shape 83"/>
        <p:cNvGrpSpPr/>
        <p:nvPr/>
      </p:nvGrpSpPr>
      <p:grpSpPr>
        <a:xfrm>
          <a:off x="0" y="0"/>
          <a:ext cx="0" cy="0"/>
          <a:chOff x="0" y="0"/>
          <a:chExt cx="0" cy="0"/>
        </a:xfrm>
      </p:grpSpPr>
      <p:sp>
        <p:nvSpPr>
          <p:cNvPr id="84" name="Google Shape;84;p14"/>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4"/>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4"/>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87" name="Shape 87"/>
        <p:cNvGrpSpPr/>
        <p:nvPr/>
      </p:nvGrpSpPr>
      <p:grpSpPr>
        <a:xfrm>
          <a:off x="0" y="0"/>
          <a:ext cx="0" cy="0"/>
          <a:chOff x="0" y="0"/>
          <a:chExt cx="0" cy="0"/>
        </a:xfrm>
      </p:grpSpPr>
      <p:sp>
        <p:nvSpPr>
          <p:cNvPr id="88" name="Google Shape;88;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9" name="Google Shape;89;p1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90" name="Google Shape;90;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91" name="Google Shape;91;p1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2" name="Google Shape;9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93" name="Google Shape;9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94" name="Shape 94"/>
        <p:cNvGrpSpPr/>
        <p:nvPr/>
      </p:nvGrpSpPr>
      <p:grpSpPr>
        <a:xfrm>
          <a:off x="0" y="0"/>
          <a:ext cx="0" cy="0"/>
          <a:chOff x="0" y="0"/>
          <a:chExt cx="0" cy="0"/>
        </a:xfrm>
      </p:grpSpPr>
      <p:sp>
        <p:nvSpPr>
          <p:cNvPr id="95" name="Google Shape;95;p1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6" name="Google Shape;96;p1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97" name="Google Shape;97;p1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98" name="Google Shape;98;p1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99" name="Google Shape;99;p1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00" name="Google Shape;100;p1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01" name="Shape 101"/>
        <p:cNvGrpSpPr/>
        <p:nvPr/>
      </p:nvGrpSpPr>
      <p:grpSpPr>
        <a:xfrm>
          <a:off x="0" y="0"/>
          <a:ext cx="0" cy="0"/>
          <a:chOff x="0" y="0"/>
          <a:chExt cx="0" cy="0"/>
        </a:xfrm>
      </p:grpSpPr>
      <p:pic>
        <p:nvPicPr>
          <p:cNvPr descr="VLA_verbeeldingwerkt_kader.png" id="102" name="Google Shape;102;p1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03" name="Google Shape;103;p1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4" name="Google Shape;104;p1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05" name="Google Shape;105;p1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08" name="Google Shape;108;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09" name="Google Shape;109;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0" name="Google Shape;110;p1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11" name="Google Shape;111;p1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12" name="Google Shape;112;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13" name="Shape 113"/>
        <p:cNvGrpSpPr/>
        <p:nvPr/>
      </p:nvGrpSpPr>
      <p:grpSpPr>
        <a:xfrm>
          <a:off x="0" y="0"/>
          <a:ext cx="0" cy="0"/>
          <a:chOff x="0" y="0"/>
          <a:chExt cx="0" cy="0"/>
        </a:xfrm>
      </p:grpSpPr>
      <p:sp>
        <p:nvSpPr>
          <p:cNvPr id="114" name="Google Shape;114;p1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15" name="Google Shape;115;p19"/>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9"/>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9"/>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9"/>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19" name="Shape 119"/>
        <p:cNvGrpSpPr/>
        <p:nvPr/>
      </p:nvGrpSpPr>
      <p:grpSpPr>
        <a:xfrm>
          <a:off x="0" y="0"/>
          <a:ext cx="0" cy="0"/>
          <a:chOff x="0" y="0"/>
          <a:chExt cx="0" cy="0"/>
        </a:xfrm>
      </p:grpSpPr>
      <p:sp>
        <p:nvSpPr>
          <p:cNvPr id="120" name="Google Shape;120;p2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21" name="Google Shape;121;p2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4" name="Google Shape;124;p2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25" name="Google Shape;125;p2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6" name="Shape 16"/>
        <p:cNvGrpSpPr/>
        <p:nvPr/>
      </p:nvGrpSpPr>
      <p:grpSpPr>
        <a:xfrm>
          <a:off x="0" y="0"/>
          <a:ext cx="0" cy="0"/>
          <a:chOff x="0" y="0"/>
          <a:chExt cx="0" cy="0"/>
        </a:xfrm>
      </p:grpSpPr>
      <p:sp>
        <p:nvSpPr>
          <p:cNvPr id="17" name="Google Shape;17;p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26" name="Shape 126"/>
        <p:cNvGrpSpPr/>
        <p:nvPr/>
      </p:nvGrpSpPr>
      <p:grpSpPr>
        <a:xfrm>
          <a:off x="0" y="0"/>
          <a:ext cx="0" cy="0"/>
          <a:chOff x="0" y="0"/>
          <a:chExt cx="0" cy="0"/>
        </a:xfrm>
      </p:grpSpPr>
      <p:sp>
        <p:nvSpPr>
          <p:cNvPr id="127" name="Google Shape;127;p21"/>
          <p:cNvSpPr/>
          <p:nvPr/>
        </p:nvSpPr>
        <p:spPr>
          <a:xfrm>
            <a:off x="-2" y="0"/>
            <a:ext cx="1118154" cy="2221396"/>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28" name="Google Shape;128;p21"/>
          <p:cNvPicPr preferRelativeResize="0"/>
          <p:nvPr/>
        </p:nvPicPr>
        <p:blipFill rotWithShape="1">
          <a:blip r:embed="rId2">
            <a:alphaModFix/>
          </a:blip>
          <a:srcRect b="0" l="0" r="0" t="0"/>
          <a:stretch/>
        </p:blipFill>
        <p:spPr>
          <a:xfrm>
            <a:off x="-1" y="-58365"/>
            <a:ext cx="9144002" cy="3303011"/>
          </a:xfrm>
          <a:prstGeom prst="rect">
            <a:avLst/>
          </a:prstGeom>
          <a:noFill/>
          <a:ln>
            <a:noFill/>
          </a:ln>
        </p:spPr>
      </p:pic>
      <p:pic>
        <p:nvPicPr>
          <p:cNvPr id="129" name="Google Shape;129;p21"/>
          <p:cNvPicPr preferRelativeResize="0"/>
          <p:nvPr/>
        </p:nvPicPr>
        <p:blipFill rotWithShape="1">
          <a:blip r:embed="rId3">
            <a:alphaModFix/>
          </a:blip>
          <a:srcRect b="38111" l="0" r="0" t="-2165"/>
          <a:stretch/>
        </p:blipFill>
        <p:spPr>
          <a:xfrm>
            <a:off x="2" y="2392846"/>
            <a:ext cx="9143999" cy="275065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136" name="Shape 136"/>
        <p:cNvGrpSpPr/>
        <p:nvPr/>
      </p:nvGrpSpPr>
      <p:grpSpPr>
        <a:xfrm>
          <a:off x="0" y="0"/>
          <a:ext cx="0" cy="0"/>
          <a:chOff x="0" y="0"/>
          <a:chExt cx="0" cy="0"/>
        </a:xfrm>
      </p:grpSpPr>
      <p:sp>
        <p:nvSpPr>
          <p:cNvPr id="137" name="Google Shape;137;p2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138" name="Google Shape;138;p2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39" name="Google Shape;139;p2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40" name="Google Shape;140;p2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41" name="Shape 141"/>
        <p:cNvGrpSpPr/>
        <p:nvPr/>
      </p:nvGrpSpPr>
      <p:grpSpPr>
        <a:xfrm>
          <a:off x="0" y="0"/>
          <a:ext cx="0" cy="0"/>
          <a:chOff x="0" y="0"/>
          <a:chExt cx="0" cy="0"/>
        </a:xfrm>
      </p:grpSpPr>
      <p:sp>
        <p:nvSpPr>
          <p:cNvPr id="142" name="Google Shape;142;p2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3" name="Shape 143"/>
        <p:cNvGrpSpPr/>
        <p:nvPr/>
      </p:nvGrpSpPr>
      <p:grpSpPr>
        <a:xfrm>
          <a:off x="0" y="0"/>
          <a:ext cx="0" cy="0"/>
          <a:chOff x="0" y="0"/>
          <a:chExt cx="0" cy="0"/>
        </a:xfrm>
      </p:grpSpPr>
      <p:sp>
        <p:nvSpPr>
          <p:cNvPr id="144" name="Google Shape;144;p2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145" name="Google Shape;145;p2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6" name="Google Shape;146;p2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47" name="Google Shape;147;p2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48" name="Google Shape;148;p2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1" name="Google Shape;151;p2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2" name="Google Shape;152;p2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155" name="Google Shape;155;p27"/>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56" name="Google Shape;156;p27"/>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57" name="Google Shape;157;p27"/>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158" name="Shape 158"/>
        <p:cNvGrpSpPr/>
        <p:nvPr/>
      </p:nvGrpSpPr>
      <p:grpSpPr>
        <a:xfrm>
          <a:off x="0" y="0"/>
          <a:ext cx="0" cy="0"/>
          <a:chOff x="0" y="0"/>
          <a:chExt cx="0" cy="0"/>
        </a:xfrm>
      </p:grpSpPr>
      <p:pic>
        <p:nvPicPr>
          <p:cNvPr id="159" name="Google Shape;159;p28"/>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160" name="Google Shape;160;p28"/>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161" name="Shape 161"/>
        <p:cNvGrpSpPr/>
        <p:nvPr/>
      </p:nvGrpSpPr>
      <p:grpSpPr>
        <a:xfrm>
          <a:off x="0" y="0"/>
          <a:ext cx="0" cy="0"/>
          <a:chOff x="0" y="0"/>
          <a:chExt cx="0" cy="0"/>
        </a:xfrm>
      </p:grpSpPr>
      <p:pic>
        <p:nvPicPr>
          <p:cNvPr id="162" name="Google Shape;162;p29"/>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163" name="Google Shape;163;p29"/>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4" name="Google Shape;164;p29"/>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65" name="Google Shape;165;p2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66" name="Google Shape;166;p29"/>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67" name="Google Shape;167;p29"/>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68" name="Google Shape;168;p2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169" name="Google Shape;169;p29"/>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0" name="Google Shape;170;p29"/>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171" name="Shape 171"/>
        <p:cNvGrpSpPr/>
        <p:nvPr/>
      </p:nvGrpSpPr>
      <p:grpSpPr>
        <a:xfrm>
          <a:off x="0" y="0"/>
          <a:ext cx="0" cy="0"/>
          <a:chOff x="0" y="0"/>
          <a:chExt cx="0" cy="0"/>
        </a:xfrm>
      </p:grpSpPr>
      <p:sp>
        <p:nvSpPr>
          <p:cNvPr id="172" name="Google Shape;172;p30"/>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3" name="Google Shape;173;p30"/>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4" name="Google Shape;174;p30"/>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5" name="Google Shape;175;p30"/>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76" name="Google Shape;176;p30"/>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77" name="Google Shape;177;p30"/>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78" name="Google Shape;178;p30"/>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79" name="Google Shape;179;p30"/>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180" name="Google Shape;180;p30"/>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181" name="Shape 181"/>
        <p:cNvGrpSpPr/>
        <p:nvPr/>
      </p:nvGrpSpPr>
      <p:grpSpPr>
        <a:xfrm>
          <a:off x="0" y="0"/>
          <a:ext cx="0" cy="0"/>
          <a:chOff x="0" y="0"/>
          <a:chExt cx="0" cy="0"/>
        </a:xfrm>
      </p:grpSpPr>
      <p:sp>
        <p:nvSpPr>
          <p:cNvPr id="182" name="Google Shape;182;p3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31"/>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184" name="Google Shape;184;p31"/>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rt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8" name="Shape 18"/>
        <p:cNvGrpSpPr/>
        <p:nvPr/>
      </p:nvGrpSpPr>
      <p:grpSpPr>
        <a:xfrm>
          <a:off x="0" y="0"/>
          <a:ext cx="0" cy="0"/>
          <a:chOff x="0" y="0"/>
          <a:chExt cx="0" cy="0"/>
        </a:xfrm>
      </p:grpSpPr>
      <p:sp>
        <p:nvSpPr>
          <p:cNvPr id="19" name="Google Shape;19;p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0" name="Google Shape;20;p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 name="Google Shape;21;p4"/>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2" name="Google Shape;22;p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3" name="Google Shape;23;p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185" name="Shape 185"/>
        <p:cNvGrpSpPr/>
        <p:nvPr/>
      </p:nvGrpSpPr>
      <p:grpSpPr>
        <a:xfrm>
          <a:off x="0" y="0"/>
          <a:ext cx="0" cy="0"/>
          <a:chOff x="0" y="0"/>
          <a:chExt cx="0" cy="0"/>
        </a:xfrm>
      </p:grpSpPr>
      <p:pic>
        <p:nvPicPr>
          <p:cNvPr descr="Billede 6" id="186" name="Google Shape;186;p32"/>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187" name="Google Shape;187;p32"/>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32"/>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9" name="Google Shape;189;p3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190" name="Shape 190"/>
        <p:cNvGrpSpPr/>
        <p:nvPr/>
      </p:nvGrpSpPr>
      <p:grpSpPr>
        <a:xfrm>
          <a:off x="0" y="0"/>
          <a:ext cx="0" cy="0"/>
          <a:chOff x="0" y="0"/>
          <a:chExt cx="0" cy="0"/>
        </a:xfrm>
      </p:grpSpPr>
      <p:pic>
        <p:nvPicPr>
          <p:cNvPr id="191" name="Google Shape;191;p33"/>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192" name="Google Shape;192;p3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3" name="Google Shape;193;p3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4" name="Google Shape;194;p3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5" name="Google Shape;195;p3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196" name="Google Shape;196;p33"/>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7" name="Google Shape;197;p3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98" name="Google Shape;198;p33"/>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199" name="Google Shape;199;p3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200" name="Google Shape;200;p3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01" name="Google Shape;201;p33"/>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02" name="Shape 202"/>
        <p:cNvGrpSpPr/>
        <p:nvPr/>
      </p:nvGrpSpPr>
      <p:grpSpPr>
        <a:xfrm>
          <a:off x="0" y="0"/>
          <a:ext cx="0" cy="0"/>
          <a:chOff x="0" y="0"/>
          <a:chExt cx="0" cy="0"/>
        </a:xfrm>
      </p:grpSpPr>
      <p:sp>
        <p:nvSpPr>
          <p:cNvPr id="203" name="Google Shape;203;p3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04" name="Google Shape;204;p3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05" name="Google Shape;205;p3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06" name="Google Shape;206;p3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07" name="Google Shape;207;p3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08" name="Shape 208"/>
        <p:cNvGrpSpPr/>
        <p:nvPr/>
      </p:nvGrpSpPr>
      <p:grpSpPr>
        <a:xfrm>
          <a:off x="0" y="0"/>
          <a:ext cx="0" cy="0"/>
          <a:chOff x="0" y="0"/>
          <a:chExt cx="0" cy="0"/>
        </a:xfrm>
      </p:grpSpPr>
      <p:sp>
        <p:nvSpPr>
          <p:cNvPr id="209" name="Google Shape;209;p3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p3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1" name="Google Shape;211;p3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12" name="Shape 212"/>
        <p:cNvGrpSpPr/>
        <p:nvPr/>
      </p:nvGrpSpPr>
      <p:grpSpPr>
        <a:xfrm>
          <a:off x="0" y="0"/>
          <a:ext cx="0" cy="0"/>
          <a:chOff x="0" y="0"/>
          <a:chExt cx="0" cy="0"/>
        </a:xfrm>
      </p:grpSpPr>
      <p:sp>
        <p:nvSpPr>
          <p:cNvPr id="213" name="Google Shape;213;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14" name="Google Shape;214;p3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215" name="Google Shape;215;p3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16" name="Google Shape;216;p3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17" name="Google Shape;217;p3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18" name="Google Shape;218;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219" name="Shape 219"/>
        <p:cNvGrpSpPr/>
        <p:nvPr/>
      </p:nvGrpSpPr>
      <p:grpSpPr>
        <a:xfrm>
          <a:off x="0" y="0"/>
          <a:ext cx="0" cy="0"/>
          <a:chOff x="0" y="0"/>
          <a:chExt cx="0" cy="0"/>
        </a:xfrm>
      </p:grpSpPr>
      <p:sp>
        <p:nvSpPr>
          <p:cNvPr id="220" name="Google Shape;220;p3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21" name="Google Shape;221;p3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pic>
        <p:nvPicPr>
          <p:cNvPr id="222" name="Google Shape;222;p3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223" name="Google Shape;223;p3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24" name="Google Shape;224;p3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225" name="Google Shape;225;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226" name="Shape 226"/>
        <p:cNvGrpSpPr/>
        <p:nvPr/>
      </p:nvGrpSpPr>
      <p:grpSpPr>
        <a:xfrm>
          <a:off x="0" y="0"/>
          <a:ext cx="0" cy="0"/>
          <a:chOff x="0" y="0"/>
          <a:chExt cx="0" cy="0"/>
        </a:xfrm>
      </p:grpSpPr>
      <p:pic>
        <p:nvPicPr>
          <p:cNvPr descr="VLA_verbeeldingwerkt_kader.png" id="227" name="Google Shape;227;p3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228" name="Google Shape;228;p3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29" name="Google Shape;229;p3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230" name="Google Shape;230;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231" name="Shape 231"/>
        <p:cNvGrpSpPr/>
        <p:nvPr/>
      </p:nvGrpSpPr>
      <p:grpSpPr>
        <a:xfrm>
          <a:off x="0" y="0"/>
          <a:ext cx="0" cy="0"/>
          <a:chOff x="0" y="0"/>
          <a:chExt cx="0" cy="0"/>
        </a:xfrm>
      </p:grpSpPr>
      <p:pic>
        <p:nvPicPr>
          <p:cNvPr id="232" name="Google Shape;232;p3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233" name="Google Shape;233;p3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GB"/>
              <a:t>26/03/17 </a:t>
            </a:r>
            <a:r>
              <a:rPr b="1" lang="en-GB"/>
              <a:t>│</a:t>
            </a:r>
            <a:fld id="{00000000-1234-1234-1234-123412341234}" type="slidenum">
              <a:rPr lang="en-GB"/>
              <a:t>‹#›</a:t>
            </a:fld>
            <a:endParaRPr/>
          </a:p>
        </p:txBody>
      </p:sp>
      <p:sp>
        <p:nvSpPr>
          <p:cNvPr id="234" name="Google Shape;234;p3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35" name="Google Shape;235;p3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36" name="Google Shape;236;p3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237" name="Google Shape;237;p3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38" name="Shape 238"/>
        <p:cNvGrpSpPr/>
        <p:nvPr/>
      </p:nvGrpSpPr>
      <p:grpSpPr>
        <a:xfrm>
          <a:off x="0" y="0"/>
          <a:ext cx="0" cy="0"/>
          <a:chOff x="0" y="0"/>
          <a:chExt cx="0" cy="0"/>
        </a:xfrm>
      </p:grpSpPr>
      <p:sp>
        <p:nvSpPr>
          <p:cNvPr id="239" name="Google Shape;239;p4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40" name="Google Shape;240;p4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p4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2" name="Google Shape;242;p4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43" name="Google Shape;243;p4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244" name="Shape 244"/>
        <p:cNvGrpSpPr/>
        <p:nvPr/>
      </p:nvGrpSpPr>
      <p:grpSpPr>
        <a:xfrm>
          <a:off x="0" y="0"/>
          <a:ext cx="0" cy="0"/>
          <a:chOff x="0" y="0"/>
          <a:chExt cx="0" cy="0"/>
        </a:xfrm>
      </p:grpSpPr>
      <p:sp>
        <p:nvSpPr>
          <p:cNvPr id="245" name="Google Shape;245;p4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46" name="Google Shape;246;p4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7" name="Google Shape;247;p4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8" name="Google Shape;248;p4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249" name="Google Shape;249;p4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50" name="Google Shape;250;p4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3434" l="763" r="6439" t="1399"/>
          <a:stretch/>
        </p:blipFill>
        <p:spPr>
          <a:xfrm>
            <a:off x="323527" y="-1"/>
            <a:ext cx="8820473" cy="5143501"/>
          </a:xfrm>
          <a:prstGeom prst="rect">
            <a:avLst/>
          </a:prstGeom>
          <a:noFill/>
          <a:ln>
            <a:noFill/>
          </a:ln>
        </p:spPr>
      </p:pic>
      <p:sp>
        <p:nvSpPr>
          <p:cNvPr id="26" name="Google Shape;26;p5"/>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7" name="Google Shape;27;p5"/>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51" name="Shape 251"/>
        <p:cNvGrpSpPr/>
        <p:nvPr/>
      </p:nvGrpSpPr>
      <p:grpSpPr>
        <a:xfrm>
          <a:off x="0" y="0"/>
          <a:ext cx="0" cy="0"/>
          <a:chOff x="0" y="0"/>
          <a:chExt cx="0" cy="0"/>
        </a:xfrm>
      </p:grpSpPr>
      <p:sp>
        <p:nvSpPr>
          <p:cNvPr id="252" name="Google Shape;252;p4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253" name="Google Shape;253;p42"/>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254" name="Google Shape;254;p42"/>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747532" y="4099560"/>
            <a:ext cx="1791955" cy="701200"/>
          </a:xfrm>
          <a:prstGeom prst="rect">
            <a:avLst/>
          </a:prstGeom>
          <a:noFill/>
          <a:ln>
            <a:noFill/>
          </a:ln>
        </p:spPr>
      </p:pic>
      <p:sp>
        <p:nvSpPr>
          <p:cNvPr id="30" name="Google Shape;30;p6"/>
          <p:cNvSpPr txBox="1"/>
          <p:nvPr>
            <p:ph idx="1" type="body"/>
          </p:nvPr>
        </p:nvSpPr>
        <p:spPr>
          <a:xfrm>
            <a:off x="984005" y="2779909"/>
            <a:ext cx="2271662" cy="88271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 name="Google Shape;31;p6"/>
          <p:cNvSpPr txBox="1"/>
          <p:nvPr>
            <p:ph idx="2" type="body"/>
          </p:nvPr>
        </p:nvSpPr>
        <p:spPr>
          <a:xfrm>
            <a:off x="985390" y="2405109"/>
            <a:ext cx="3476078" cy="382356"/>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 name="Google Shape;32;p6"/>
          <p:cNvSpPr txBox="1"/>
          <p:nvPr>
            <p:ph idx="3" type="body"/>
          </p:nvPr>
        </p:nvSpPr>
        <p:spPr>
          <a:xfrm>
            <a:off x="628651" y="106341"/>
            <a:ext cx="6412230" cy="2236634"/>
          </a:xfrm>
          <a:prstGeom prst="rect">
            <a:avLst/>
          </a:prstGeom>
          <a:noFill/>
          <a:ln>
            <a:noFill/>
          </a:ln>
        </p:spPr>
        <p:txBody>
          <a:bodyPr anchorCtr="0" anchor="t" bIns="36000" lIns="91425" spcFirstLastPara="1" rIns="91425" wrap="square" tIns="91425">
            <a:noAutofit/>
          </a:bodyPr>
          <a:lstStyle>
            <a:lvl1pPr indent="-228600" lvl="0" marL="45720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b="0" l="0" r="0" t="0"/>
          <a:stretch/>
        </p:blipFill>
        <p:spPr>
          <a:xfrm>
            <a:off x="4355048" y="2882268"/>
            <a:ext cx="465923" cy="654810"/>
          </a:xfrm>
          <a:prstGeom prst="rect">
            <a:avLst/>
          </a:prstGeom>
          <a:noFill/>
          <a:ln>
            <a:noFill/>
          </a:ln>
        </p:spPr>
      </p:pic>
      <p:sp>
        <p:nvSpPr>
          <p:cNvPr id="35" name="Google Shape;35;p7"/>
          <p:cNvSpPr txBox="1"/>
          <p:nvPr>
            <p:ph idx="1" type="body"/>
          </p:nvPr>
        </p:nvSpPr>
        <p:spPr>
          <a:xfrm>
            <a:off x="1090430" y="2076136"/>
            <a:ext cx="6995159" cy="882690"/>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mt="3000"/>
          </a:blip>
          <a:srcRect b="0" l="0" r="0" t="0"/>
          <a:stretch/>
        </p:blipFill>
        <p:spPr>
          <a:xfrm>
            <a:off x="4396151" y="244719"/>
            <a:ext cx="4514849" cy="4514849"/>
          </a:xfrm>
          <a:prstGeom prst="rect">
            <a:avLst/>
          </a:prstGeom>
          <a:noFill/>
          <a:ln>
            <a:noFill/>
          </a:ln>
        </p:spPr>
      </p:pic>
      <p:sp>
        <p:nvSpPr>
          <p:cNvPr id="38" name="Google Shape;38;p8"/>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9" name="Google Shape;39;p8"/>
          <p:cNvSpPr txBox="1"/>
          <p:nvPr>
            <p:ph idx="1"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0" name="Google Shape;40;p8"/>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1" name="Google Shape;41;p8"/>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2" name="Google Shape;42;p8"/>
          <p:cNvSpPr txBox="1"/>
          <p:nvPr>
            <p:ph idx="3"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43" name="Google Shape;43;p8"/>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4" name="Google Shape;44;p8"/>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5" name="Google Shape;45;p8"/>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46" name="Shape 46"/>
        <p:cNvGrpSpPr/>
        <p:nvPr/>
      </p:nvGrpSpPr>
      <p:grpSpPr>
        <a:xfrm>
          <a:off x="0" y="0"/>
          <a:ext cx="0" cy="0"/>
          <a:chOff x="0" y="0"/>
          <a:chExt cx="0" cy="0"/>
        </a:xfrm>
      </p:grpSpPr>
      <p:sp>
        <p:nvSpPr>
          <p:cNvPr id="47" name="Google Shape;47;p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8" name="Google Shape;48;p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9" name="Google Shape;49;p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0" name="Google Shape;50;p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51" name="Google Shape;51;p9"/>
          <p:cNvSpPr txBox="1"/>
          <p:nvPr>
            <p:ph idx="1" type="body"/>
          </p:nvPr>
        </p:nvSpPr>
        <p:spPr>
          <a:xfrm>
            <a:off x="628650" y="168595"/>
            <a:ext cx="4581956" cy="56673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2" name="Google Shape;52;p9"/>
          <p:cNvSpPr txBox="1"/>
          <p:nvPr>
            <p:ph idx="2" type="body"/>
          </p:nvPr>
        </p:nvSpPr>
        <p:spPr>
          <a:xfrm>
            <a:off x="628649" y="655225"/>
            <a:ext cx="4578909" cy="467678"/>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3" name="Google Shape;53;p9"/>
          <p:cNvSpPr txBox="1"/>
          <p:nvPr>
            <p:ph idx="3" type="body"/>
          </p:nvPr>
        </p:nvSpPr>
        <p:spPr>
          <a:xfrm>
            <a:off x="628649" y="1501673"/>
            <a:ext cx="6545874" cy="2358596"/>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800"/>
              <a:buFont typeface="Arial"/>
              <a:buNone/>
              <a:defRPr sz="1800"/>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54" name="Google Shape;54;p9"/>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55" name="Google Shape;55;p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56" name="Shape 56"/>
        <p:cNvGrpSpPr/>
        <p:nvPr/>
      </p:nvGrpSpPr>
      <p:grpSpPr>
        <a:xfrm>
          <a:off x="0" y="0"/>
          <a:ext cx="0" cy="0"/>
          <a:chOff x="0" y="0"/>
          <a:chExt cx="0" cy="0"/>
        </a:xfrm>
      </p:grpSpPr>
      <p:sp>
        <p:nvSpPr>
          <p:cNvPr id="57" name="Google Shape;57;p1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algn="l">
              <a:lnSpc>
                <a:spcPct val="90000"/>
              </a:lnSpc>
              <a:spcBef>
                <a:spcPts val="640"/>
              </a:spcBef>
              <a:spcAft>
                <a:spcPts val="0"/>
              </a:spcAft>
              <a:buClr>
                <a:schemeClr val="dk1"/>
              </a:buClr>
              <a:buSzPts val="2880"/>
              <a:buFont typeface="Calibri"/>
              <a:buChar char="•"/>
              <a:defRPr/>
            </a:lvl1pPr>
            <a:lvl2pPr indent="-406400" lvl="1" marL="914400" algn="l">
              <a:lnSpc>
                <a:spcPct val="90000"/>
              </a:lnSpc>
              <a:spcBef>
                <a:spcPts val="560"/>
              </a:spcBef>
              <a:spcAft>
                <a:spcPts val="0"/>
              </a:spcAft>
              <a:buClr>
                <a:schemeClr val="dk1"/>
              </a:buClr>
              <a:buSzPts val="2800"/>
              <a:buFont typeface="Courier New"/>
              <a:buChar char="o"/>
              <a:defRPr/>
            </a:lvl2pPr>
            <a:lvl3pPr indent="-381000" lvl="2" marL="1371600" algn="l">
              <a:lnSpc>
                <a:spcPct val="90000"/>
              </a:lnSpc>
              <a:spcBef>
                <a:spcPts val="480"/>
              </a:spcBef>
              <a:spcAft>
                <a:spcPts val="0"/>
              </a:spcAft>
              <a:buClr>
                <a:schemeClr val="dk1"/>
              </a:buClr>
              <a:buSzPts val="2400"/>
              <a:buFont typeface="Arial"/>
              <a:buChar char="•"/>
              <a:defRPr/>
            </a:lvl3pPr>
            <a:lvl4pPr indent="-342900" lvl="3" marL="1828800" algn="l">
              <a:lnSpc>
                <a:spcPct val="90000"/>
              </a:lnSpc>
              <a:spcBef>
                <a:spcPts val="360"/>
              </a:spcBef>
              <a:spcAft>
                <a:spcPts val="0"/>
              </a:spcAft>
              <a:buClr>
                <a:schemeClr val="dk1"/>
              </a:buClr>
              <a:buSzPts val="1800"/>
              <a:buChar char="●"/>
              <a:defRPr/>
            </a:lvl4pPr>
            <a:lvl5pPr indent="-342900" lvl="4" marL="2286000" algn="l">
              <a:lnSpc>
                <a:spcPct val="90000"/>
              </a:lnSpc>
              <a:spcBef>
                <a:spcPts val="360"/>
              </a:spcBef>
              <a:spcAft>
                <a:spcPts val="0"/>
              </a:spcAft>
              <a:buClr>
                <a:schemeClr val="dk1"/>
              </a:buClr>
              <a:buSzPts val="1800"/>
              <a:buChar char="○"/>
              <a:defRPr/>
            </a:lvl5pPr>
            <a:lvl6pPr indent="-342900" lvl="5" marL="2743200" algn="l">
              <a:lnSpc>
                <a:spcPct val="90000"/>
              </a:lnSpc>
              <a:spcBef>
                <a:spcPts val="360"/>
              </a:spcBef>
              <a:spcAft>
                <a:spcPts val="0"/>
              </a:spcAft>
              <a:buClr>
                <a:schemeClr val="dk1"/>
              </a:buClr>
              <a:buSzPts val="1800"/>
              <a:buChar char="■"/>
              <a:defRPr/>
            </a:lvl6pPr>
            <a:lvl7pPr indent="-342900" lvl="6" marL="3200400" algn="l">
              <a:lnSpc>
                <a:spcPct val="90000"/>
              </a:lnSpc>
              <a:spcBef>
                <a:spcPts val="360"/>
              </a:spcBef>
              <a:spcAft>
                <a:spcPts val="0"/>
              </a:spcAft>
              <a:buClr>
                <a:schemeClr val="dk1"/>
              </a:buClr>
              <a:buSzPts val="1800"/>
              <a:buChar char="●"/>
              <a:defRPr/>
            </a:lvl7pPr>
            <a:lvl8pPr indent="-342900" lvl="7" marL="3657600" algn="l">
              <a:lnSpc>
                <a:spcPct val="90000"/>
              </a:lnSpc>
              <a:spcBef>
                <a:spcPts val="360"/>
              </a:spcBef>
              <a:spcAft>
                <a:spcPts val="0"/>
              </a:spcAft>
              <a:buClr>
                <a:schemeClr val="dk1"/>
              </a:buClr>
              <a:buSzPts val="1800"/>
              <a:buChar char="○"/>
              <a:defRPr/>
            </a:lvl8pPr>
            <a:lvl9pPr indent="-342900" lvl="8" marL="4114800" algn="l">
              <a:lnSpc>
                <a:spcPct val="90000"/>
              </a:lnSpc>
              <a:spcBef>
                <a:spcPts val="360"/>
              </a:spcBef>
              <a:spcAft>
                <a:spcPts val="0"/>
              </a:spcAft>
              <a:buClr>
                <a:schemeClr val="dk1"/>
              </a:buClr>
              <a:buSzPts val="1800"/>
              <a:buChar char="■"/>
              <a:defRPr/>
            </a:lvl9pPr>
          </a:lstStyle>
          <a:p/>
        </p:txBody>
      </p:sp>
      <p:sp>
        <p:nvSpPr>
          <p:cNvPr id="59" name="Google Shape;59;p10"/>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1pPr>
            <a:lvl2pPr indent="0" lvl="1"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2pPr>
            <a:lvl3pPr indent="0" lvl="2"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3pPr>
            <a:lvl4pPr indent="0" lvl="3"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4pPr>
            <a:lvl5pPr indent="0" lvl="4"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5pPr>
            <a:lvl6pPr indent="0" lvl="5"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6pPr>
            <a:lvl7pPr indent="0" lvl="6"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7pPr>
            <a:lvl8pPr indent="0" lvl="7"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8pPr>
            <a:lvl9pPr indent="0" lvl="8" marL="0" algn="r">
              <a:lnSpc>
                <a:spcPct val="100000"/>
              </a:lnSpc>
              <a:spcBef>
                <a:spcPts val="0"/>
              </a:spcBef>
              <a:spcAft>
                <a:spcPts val="0"/>
              </a:spcAft>
              <a:buSzPts val="900"/>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21" Type="http://schemas.openxmlformats.org/officeDocument/2006/relationships/theme" Target="../theme/theme2.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2" name="Google Shape;132;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33" name="Google Shape;133;p2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4" name="Google Shape;134;p2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5" name="Google Shape;135;p2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5.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6.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59.png"/><Relationship Id="rId8"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1.png"/></Relationships>
</file>

<file path=ppt/slides/_rels/slide40.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github.com/Informatievlaanderen/OSLOthema-airAndWater/issues" TargetMode="External"/><Relationship Id="rId4" Type="http://schemas.openxmlformats.org/officeDocument/2006/relationships/hyperlink" Target="https://test.data.vlaanderen.be/doc/applicatieprofiel/AirAndWater/Core/ontwerpstandaard/2021-04-16" TargetMode="External"/><Relationship Id="rId9"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hyperlink" Target="https://test.data.vlaanderen.be/doc/applicatieprofiel/AirAndWater/Air/ontwerpstandaard/2021-04-16" TargetMode="External"/><Relationship Id="rId7" Type="http://schemas.openxmlformats.org/officeDocument/2006/relationships/hyperlink" Target="https://test.data.vlaanderen.be/doc/applicatieprofiel/AirAndWater/Water/ontwerpstandaard/2021-04-16" TargetMode="External"/><Relationship Id="rId8"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uri.etsi.org/ngsi-ld/v1/ngsi-ld-core-context.jsonl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hyperlink" Target="https://test.data.vlaanderen.be/doc/applicatieprofiel/AirAndWater/Core/ontwerpstandaard/2021-04-16/context/OSLO-airAndWater-Core-ap.jsonl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github.com/Informatievlaanderen/OSLOthema-airAndWater/issues" TargetMode="External"/><Relationship Id="rId4" Type="http://schemas.openxmlformats.org/officeDocument/2006/relationships/image" Target="../media/image69.png"/><Relationship Id="rId5" Type="http://schemas.openxmlformats.org/officeDocument/2006/relationships/image" Target="../media/image7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mailto:kevin.haleydt@vlaanderen.be" TargetMode="External"/><Relationship Id="rId4" Type="http://schemas.openxmlformats.org/officeDocument/2006/relationships/hyperlink" Target="mailto:kevin.haleydt@vlaanderen.be" TargetMode="External"/><Relationship Id="rId5" Type="http://schemas.openxmlformats.org/officeDocument/2006/relationships/hyperlink" Target="mailto:kevin.haleydt@vlaanderen.be" TargetMode="External"/><Relationship Id="rId6" Type="http://schemas.openxmlformats.org/officeDocument/2006/relationships/hyperlink" Target="mailto:kevin.haleydt@vlaanderen.be" TargetMode="External"/><Relationship Id="rId7" Type="http://schemas.openxmlformats.org/officeDocument/2006/relationships/image" Target="../media/image75.png"/><Relationship Id="rId8" Type="http://schemas.openxmlformats.org/officeDocument/2006/relationships/hyperlink" Target="https://github.com/Informatievlaanderen/OSLOthema-airAndWate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github.com/Informatievlaanderen/OSLOthema-airAndWater" TargetMode="Externa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43"/>
          <p:cNvGrpSpPr/>
          <p:nvPr/>
        </p:nvGrpSpPr>
        <p:grpSpPr>
          <a:xfrm>
            <a:off x="-177800" y="-135466"/>
            <a:ext cx="6828631" cy="5427134"/>
            <a:chOff x="0" y="0"/>
            <a:chExt cx="8134350" cy="6858001"/>
          </a:xfrm>
        </p:grpSpPr>
        <p:sp>
          <p:nvSpPr>
            <p:cNvPr id="260" name="Google Shape;260;p43"/>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1" name="Google Shape;261;p43"/>
            <p:cNvSpPr/>
            <p:nvPr/>
          </p:nvSpPr>
          <p:spPr>
            <a:xfrm>
              <a:off x="0" y="0"/>
              <a:ext cx="52959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262" name="Google Shape;262;p43"/>
          <p:cNvSpPr txBox="1"/>
          <p:nvPr/>
        </p:nvSpPr>
        <p:spPr>
          <a:xfrm>
            <a:off x="511351" y="1310795"/>
            <a:ext cx="5612553" cy="1390149"/>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OSLO Air and Water:</a:t>
            </a:r>
            <a:endParaRPr/>
          </a:p>
          <a:p>
            <a:pPr indent="0" lvl="0" marL="0" marR="0" rtl="0" algn="l">
              <a:lnSpc>
                <a:spcPct val="158343"/>
              </a:lnSpc>
              <a:spcBef>
                <a:spcPts val="0"/>
              </a:spcBef>
              <a:spcAft>
                <a:spcPts val="0"/>
              </a:spcAft>
              <a:buClr>
                <a:srgbClr val="000000"/>
              </a:buClr>
              <a:buSzPts val="3200"/>
              <a:buFont typeface="Arial"/>
              <a:buNone/>
            </a:pPr>
            <a:r>
              <a:rPr lang="en-GB" sz="3200">
                <a:solidFill>
                  <a:schemeClr val="dk1"/>
                </a:solidFill>
              </a:rPr>
              <a:t>Workshop 4</a:t>
            </a:r>
            <a:endParaRPr/>
          </a:p>
        </p:txBody>
      </p:sp>
      <p:sp>
        <p:nvSpPr>
          <p:cNvPr id="263" name="Google Shape;263;p43"/>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550" u="none" cap="none" strike="noStrike">
                <a:solidFill>
                  <a:srgbClr val="000000"/>
                </a:solidFill>
                <a:latin typeface="Arial"/>
                <a:ea typeface="Arial"/>
                <a:cs typeface="Arial"/>
                <a:sym typeface="Arial"/>
              </a:rPr>
              <a:t>Welcome!</a:t>
            </a:r>
            <a:br>
              <a:rPr b="0" i="0" lang="en-GB" sz="1550" u="none" cap="none" strike="noStrike">
                <a:solidFill>
                  <a:srgbClr val="000000"/>
                </a:solidFill>
                <a:latin typeface="Arial"/>
                <a:ea typeface="Arial"/>
                <a:cs typeface="Arial"/>
                <a:sym typeface="Arial"/>
              </a:rPr>
            </a:br>
            <a:endParaRPr b="0"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lang="en-GB"/>
              <a:t>Thursday April 27th</a:t>
            </a:r>
            <a:r>
              <a:rPr b="0" i="0" lang="en-GB" sz="1400" u="none" cap="none" strike="noStrike">
                <a:solidFill>
                  <a:srgbClr val="000000"/>
                </a:solidFill>
                <a:latin typeface="Arial"/>
                <a:ea typeface="Arial"/>
                <a:cs typeface="Arial"/>
                <a:sym typeface="Arial"/>
              </a:rPr>
              <a:t> 202</a:t>
            </a:r>
            <a:r>
              <a:rPr lang="en-GB"/>
              <a:t>1</a:t>
            </a:r>
            <a:endParaRPr b="0" i="0" sz="1200" u="none" cap="none" strike="noStrike">
              <a:solidFill>
                <a:srgbClr val="000000"/>
              </a:solidFill>
              <a:latin typeface="Arial"/>
              <a:ea typeface="Arial"/>
              <a:cs typeface="Arial"/>
              <a:sym typeface="Arial"/>
            </a:endParaRPr>
          </a:p>
        </p:txBody>
      </p:sp>
      <p:sp>
        <p:nvSpPr>
          <p:cNvPr id="264" name="Google Shape;264;p43"/>
          <p:cNvSpPr txBox="1"/>
          <p:nvPr/>
        </p:nvSpPr>
        <p:spPr>
          <a:xfrm>
            <a:off x="499135" y="38485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Virtu</a:t>
            </a:r>
            <a:r>
              <a:rPr lang="en-GB"/>
              <a:t>al</a:t>
            </a:r>
            <a:r>
              <a:rPr b="0" i="0" lang="en-GB" sz="1400" u="none" cap="none" strike="noStrike">
                <a:solidFill>
                  <a:srgbClr val="000000"/>
                </a:solidFill>
                <a:latin typeface="Arial"/>
                <a:ea typeface="Arial"/>
                <a:cs typeface="Arial"/>
                <a:sym typeface="Arial"/>
              </a:rPr>
              <a:t> working group – Microsoft Teams</a:t>
            </a:r>
            <a:endParaRPr/>
          </a:p>
        </p:txBody>
      </p:sp>
      <p:pic>
        <p:nvPicPr>
          <p:cNvPr id="265" name="Google Shape;265;p43"/>
          <p:cNvPicPr preferRelativeResize="0"/>
          <p:nvPr/>
        </p:nvPicPr>
        <p:blipFill rotWithShape="1">
          <a:blip r:embed="rId3">
            <a:alphaModFix/>
          </a:blip>
          <a:srcRect b="0" l="5325" r="0" t="0"/>
          <a:stretch/>
        </p:blipFill>
        <p:spPr>
          <a:xfrm>
            <a:off x="499135" y="273306"/>
            <a:ext cx="1828550" cy="734475"/>
          </a:xfrm>
          <a:prstGeom prst="rect">
            <a:avLst/>
          </a:prstGeom>
          <a:noFill/>
          <a:ln>
            <a:noFill/>
          </a:ln>
        </p:spPr>
      </p:pic>
      <p:pic>
        <p:nvPicPr>
          <p:cNvPr id="266" name="Google Shape;266;p43"/>
          <p:cNvPicPr preferRelativeResize="0"/>
          <p:nvPr/>
        </p:nvPicPr>
        <p:blipFill>
          <a:blip r:embed="rId4">
            <a:alphaModFix/>
          </a:blip>
          <a:stretch>
            <a:fillRect/>
          </a:stretch>
        </p:blipFill>
        <p:spPr>
          <a:xfrm>
            <a:off x="6435088" y="102888"/>
            <a:ext cx="2600325" cy="904875"/>
          </a:xfrm>
          <a:prstGeom prst="rect">
            <a:avLst/>
          </a:prstGeom>
          <a:noFill/>
          <a:ln>
            <a:noFill/>
          </a:ln>
        </p:spPr>
      </p:pic>
      <p:sp>
        <p:nvSpPr>
          <p:cNvPr id="267" name="Google Shape;267;p43"/>
          <p:cNvSpPr txBox="1"/>
          <p:nvPr/>
        </p:nvSpPr>
        <p:spPr>
          <a:xfrm>
            <a:off x="6896725" y="4566250"/>
            <a:ext cx="21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Starting at </a:t>
            </a:r>
            <a:r>
              <a:rPr b="1" lang="en-GB">
                <a:latin typeface="Proxima Nova"/>
                <a:ea typeface="Proxima Nova"/>
                <a:cs typeface="Proxima Nova"/>
                <a:sym typeface="Proxima Nova"/>
              </a:rPr>
              <a:t>13:05</a:t>
            </a:r>
            <a:r>
              <a:rPr lang="en-GB">
                <a:latin typeface="Proxima Nova"/>
                <a:ea typeface="Proxima Nova"/>
                <a:cs typeface="Proxima Nova"/>
                <a:sym typeface="Proxima Nova"/>
              </a:rPr>
              <a:t> CEST</a:t>
            </a: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Changes </a:t>
            </a:r>
            <a:r>
              <a:rPr lang="en-GB"/>
              <a:t>to the model since TW3</a:t>
            </a:r>
            <a:endParaRPr/>
          </a:p>
        </p:txBody>
      </p:sp>
      <p:sp>
        <p:nvSpPr>
          <p:cNvPr id="375" name="Google Shape;375;p52"/>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rPr lang="en-GB" sz="1400">
                <a:solidFill>
                  <a:srgbClr val="4C4C4C"/>
                </a:solidFill>
              </a:rPr>
              <a:t>Core - Air - Water</a:t>
            </a:r>
            <a:endParaRPr sz="1400">
              <a:solidFill>
                <a:srgbClr val="4C4C4C"/>
              </a:solidFill>
            </a:endParaRPr>
          </a:p>
        </p:txBody>
      </p:sp>
      <p:sp>
        <p:nvSpPr>
          <p:cNvPr id="376" name="Google Shape;376;p52"/>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a:t>
            </a:r>
            <a:r>
              <a:rPr b="1" lang="en-GB" sz="3200"/>
              <a:t>TW</a:t>
            </a:r>
            <a:r>
              <a:rPr b="1" lang="en-GB" sz="3200"/>
              <a:t>3</a:t>
            </a:r>
            <a:r>
              <a:rPr b="1" lang="en-GB" sz="3200"/>
              <a:t>)</a:t>
            </a:r>
            <a:endParaRPr b="1" i="0" sz="3200" u="none" cap="none" strike="noStrike">
              <a:solidFill>
                <a:srgbClr val="000000"/>
              </a:solidFill>
              <a:latin typeface="Arial"/>
              <a:ea typeface="Arial"/>
              <a:cs typeface="Arial"/>
              <a:sym typeface="Arial"/>
            </a:endParaRPr>
          </a:p>
        </p:txBody>
      </p:sp>
      <p:grpSp>
        <p:nvGrpSpPr>
          <p:cNvPr id="382" name="Google Shape;382;p53"/>
          <p:cNvGrpSpPr/>
          <p:nvPr/>
        </p:nvGrpSpPr>
        <p:grpSpPr>
          <a:xfrm>
            <a:off x="628625" y="1009138"/>
            <a:ext cx="8150847" cy="3664338"/>
            <a:chOff x="628625" y="1009138"/>
            <a:chExt cx="8150847" cy="3664338"/>
          </a:xfrm>
        </p:grpSpPr>
        <p:pic>
          <p:nvPicPr>
            <p:cNvPr id="383" name="Google Shape;383;p53"/>
            <p:cNvPicPr preferRelativeResize="0"/>
            <p:nvPr/>
          </p:nvPicPr>
          <p:blipFill rotWithShape="1">
            <a:blip r:embed="rId3">
              <a:alphaModFix/>
            </a:blip>
            <a:srcRect b="46672" l="0" r="0" t="0"/>
            <a:stretch/>
          </p:blipFill>
          <p:spPr>
            <a:xfrm>
              <a:off x="628650" y="1009150"/>
              <a:ext cx="8150822" cy="3603799"/>
            </a:xfrm>
            <a:prstGeom prst="rect">
              <a:avLst/>
            </a:prstGeom>
            <a:noFill/>
            <a:ln>
              <a:noFill/>
            </a:ln>
          </p:spPr>
        </p:pic>
        <p:sp>
          <p:nvSpPr>
            <p:cNvPr id="384" name="Google Shape;384;p53"/>
            <p:cNvSpPr/>
            <p:nvPr/>
          </p:nvSpPr>
          <p:spPr>
            <a:xfrm>
              <a:off x="4181250" y="1009150"/>
              <a:ext cx="3010800" cy="22371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
            <p:cNvSpPr/>
            <p:nvPr/>
          </p:nvSpPr>
          <p:spPr>
            <a:xfrm>
              <a:off x="628625" y="1957750"/>
              <a:ext cx="2459400" cy="19749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3"/>
            <p:cNvSpPr/>
            <p:nvPr/>
          </p:nvSpPr>
          <p:spPr>
            <a:xfrm>
              <a:off x="628650" y="1009150"/>
              <a:ext cx="2459400" cy="94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p:nvPr/>
          </p:nvSpPr>
          <p:spPr>
            <a:xfrm>
              <a:off x="3088050" y="1009138"/>
              <a:ext cx="1093200" cy="22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p:nvPr/>
          </p:nvSpPr>
          <p:spPr>
            <a:xfrm>
              <a:off x="4181275" y="3246250"/>
              <a:ext cx="1191600" cy="6915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3"/>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390" name="Google Shape;390;p53"/>
            <p:cNvSpPr txBox="1"/>
            <p:nvPr/>
          </p:nvSpPr>
          <p:spPr>
            <a:xfrm>
              <a:off x="3139575" y="1566025"/>
              <a:ext cx="8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pic>
          <p:nvPicPr>
            <p:cNvPr id="391" name="Google Shape;391;p53"/>
            <p:cNvPicPr preferRelativeResize="0"/>
            <p:nvPr/>
          </p:nvPicPr>
          <p:blipFill>
            <a:blip r:embed="rId5">
              <a:alphaModFix/>
            </a:blip>
            <a:stretch>
              <a:fillRect/>
            </a:stretch>
          </p:blipFill>
          <p:spPr>
            <a:xfrm>
              <a:off x="5506650" y="1947700"/>
              <a:ext cx="360000" cy="360000"/>
            </a:xfrm>
            <a:prstGeom prst="rect">
              <a:avLst/>
            </a:prstGeom>
            <a:noFill/>
            <a:ln>
              <a:noFill/>
            </a:ln>
          </p:spPr>
        </p:pic>
        <p:sp>
          <p:nvSpPr>
            <p:cNvPr id="392" name="Google Shape;392;p53"/>
            <p:cNvSpPr txBox="1"/>
            <p:nvPr/>
          </p:nvSpPr>
          <p:spPr>
            <a:xfrm>
              <a:off x="5249400" y="2264713"/>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393" name="Google Shape;393;p53"/>
            <p:cNvPicPr preferRelativeResize="0"/>
            <p:nvPr/>
          </p:nvPicPr>
          <p:blipFill>
            <a:blip r:embed="rId6">
              <a:alphaModFix/>
            </a:blip>
            <a:stretch>
              <a:fillRect/>
            </a:stretch>
          </p:blipFill>
          <p:spPr>
            <a:xfrm>
              <a:off x="4524000" y="3365288"/>
              <a:ext cx="360000" cy="360000"/>
            </a:xfrm>
            <a:prstGeom prst="rect">
              <a:avLst/>
            </a:prstGeom>
            <a:noFill/>
            <a:ln>
              <a:noFill/>
            </a:ln>
          </p:spPr>
        </p:pic>
        <p:pic>
          <p:nvPicPr>
            <p:cNvPr id="394" name="Google Shape;394;p53"/>
            <p:cNvPicPr preferRelativeResize="0"/>
            <p:nvPr/>
          </p:nvPicPr>
          <p:blipFill>
            <a:blip r:embed="rId7">
              <a:alphaModFix/>
            </a:blip>
            <a:stretch>
              <a:fillRect/>
            </a:stretch>
          </p:blipFill>
          <p:spPr>
            <a:xfrm>
              <a:off x="1678350" y="2631050"/>
              <a:ext cx="360000" cy="360000"/>
            </a:xfrm>
            <a:prstGeom prst="rect">
              <a:avLst/>
            </a:prstGeom>
            <a:noFill/>
            <a:ln>
              <a:noFill/>
            </a:ln>
          </p:spPr>
        </p:pic>
        <p:sp>
          <p:nvSpPr>
            <p:cNvPr id="395" name="Google Shape;395;p53"/>
            <p:cNvSpPr txBox="1"/>
            <p:nvPr/>
          </p:nvSpPr>
          <p:spPr>
            <a:xfrm>
              <a:off x="1421100" y="302660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396" name="Google Shape;396;p53"/>
            <p:cNvSpPr txBox="1"/>
            <p:nvPr/>
          </p:nvSpPr>
          <p:spPr>
            <a:xfrm>
              <a:off x="4266825" y="362515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397" name="Google Shape;397;p53"/>
            <p:cNvSpPr/>
            <p:nvPr/>
          </p:nvSpPr>
          <p:spPr>
            <a:xfrm>
              <a:off x="3086550" y="3246250"/>
              <a:ext cx="1096200" cy="68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
            <p:cNvSpPr/>
            <p:nvPr/>
          </p:nvSpPr>
          <p:spPr>
            <a:xfrm>
              <a:off x="628650" y="3932475"/>
              <a:ext cx="8150700" cy="7410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4"/>
          <p:cNvPicPr preferRelativeResize="0"/>
          <p:nvPr/>
        </p:nvPicPr>
        <p:blipFill rotWithShape="1">
          <a:blip r:embed="rId3">
            <a:alphaModFix/>
          </a:blip>
          <a:srcRect b="35529" l="0" r="0" t="0"/>
          <a:stretch/>
        </p:blipFill>
        <p:spPr>
          <a:xfrm>
            <a:off x="1305425" y="821827"/>
            <a:ext cx="6533173" cy="4261801"/>
          </a:xfrm>
          <a:prstGeom prst="rect">
            <a:avLst/>
          </a:prstGeom>
          <a:noFill/>
          <a:ln>
            <a:noFill/>
          </a:ln>
        </p:spPr>
      </p:pic>
      <p:sp>
        <p:nvSpPr>
          <p:cNvPr id="404" name="Google Shape;404;p5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(Revised)</a:t>
            </a:r>
            <a:endParaRPr b="1" i="0" sz="3200" u="none" cap="none" strike="noStrike">
              <a:solidFill>
                <a:srgbClr val="000000"/>
              </a:solidFill>
              <a:latin typeface="Arial"/>
              <a:ea typeface="Arial"/>
              <a:cs typeface="Arial"/>
              <a:sym typeface="Arial"/>
            </a:endParaRPr>
          </a:p>
        </p:txBody>
      </p:sp>
      <p:sp>
        <p:nvSpPr>
          <p:cNvPr id="405" name="Google Shape;405;p54"/>
          <p:cNvSpPr/>
          <p:nvPr/>
        </p:nvSpPr>
        <p:spPr>
          <a:xfrm>
            <a:off x="1305400" y="1947400"/>
            <a:ext cx="2672400" cy="25194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54"/>
          <p:cNvPicPr preferRelativeResize="0"/>
          <p:nvPr/>
        </p:nvPicPr>
        <p:blipFill>
          <a:blip r:embed="rId4">
            <a:alphaModFix/>
          </a:blip>
          <a:stretch>
            <a:fillRect/>
          </a:stretch>
        </p:blipFill>
        <p:spPr>
          <a:xfrm>
            <a:off x="2461600" y="3027100"/>
            <a:ext cx="360000" cy="360000"/>
          </a:xfrm>
          <a:prstGeom prst="rect">
            <a:avLst/>
          </a:prstGeom>
          <a:noFill/>
          <a:ln>
            <a:noFill/>
          </a:ln>
        </p:spPr>
      </p:pic>
      <p:sp>
        <p:nvSpPr>
          <p:cNvPr id="407" name="Google Shape;407;p54"/>
          <p:cNvSpPr/>
          <p:nvPr/>
        </p:nvSpPr>
        <p:spPr>
          <a:xfrm>
            <a:off x="1305400" y="821825"/>
            <a:ext cx="2672400" cy="1125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54"/>
          <p:cNvPicPr preferRelativeResize="0"/>
          <p:nvPr/>
        </p:nvPicPr>
        <p:blipFill>
          <a:blip r:embed="rId5">
            <a:alphaModFix/>
          </a:blip>
          <a:stretch>
            <a:fillRect/>
          </a:stretch>
        </p:blipFill>
        <p:spPr>
          <a:xfrm>
            <a:off x="2914838" y="1131300"/>
            <a:ext cx="360000" cy="360000"/>
          </a:xfrm>
          <a:prstGeom prst="rect">
            <a:avLst/>
          </a:prstGeom>
          <a:noFill/>
          <a:ln>
            <a:noFill/>
          </a:ln>
        </p:spPr>
      </p:pic>
      <p:sp>
        <p:nvSpPr>
          <p:cNvPr id="409" name="Google Shape;409;p54"/>
          <p:cNvSpPr/>
          <p:nvPr/>
        </p:nvSpPr>
        <p:spPr>
          <a:xfrm>
            <a:off x="3977800" y="1947425"/>
            <a:ext cx="927000" cy="2519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4"/>
          <p:cNvSpPr/>
          <p:nvPr/>
        </p:nvSpPr>
        <p:spPr>
          <a:xfrm>
            <a:off x="1305325" y="4466825"/>
            <a:ext cx="6533100" cy="616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4"/>
          <p:cNvSpPr/>
          <p:nvPr/>
        </p:nvSpPr>
        <p:spPr>
          <a:xfrm>
            <a:off x="3976200" y="821825"/>
            <a:ext cx="927000" cy="11256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54"/>
          <p:cNvPicPr preferRelativeResize="0"/>
          <p:nvPr/>
        </p:nvPicPr>
        <p:blipFill>
          <a:blip r:embed="rId6">
            <a:alphaModFix/>
          </a:blip>
          <a:stretch>
            <a:fillRect/>
          </a:stretch>
        </p:blipFill>
        <p:spPr>
          <a:xfrm>
            <a:off x="4261225" y="1085338"/>
            <a:ext cx="360000" cy="360000"/>
          </a:xfrm>
          <a:prstGeom prst="rect">
            <a:avLst/>
          </a:prstGeom>
          <a:noFill/>
          <a:ln>
            <a:noFill/>
          </a:ln>
        </p:spPr>
      </p:pic>
      <p:sp>
        <p:nvSpPr>
          <p:cNvPr id="413" name="Google Shape;413;p54"/>
          <p:cNvSpPr txBox="1"/>
          <p:nvPr/>
        </p:nvSpPr>
        <p:spPr>
          <a:xfrm>
            <a:off x="4004050" y="134520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414" name="Google Shape;414;p54"/>
          <p:cNvSpPr/>
          <p:nvPr/>
        </p:nvSpPr>
        <p:spPr>
          <a:xfrm>
            <a:off x="4904800" y="821825"/>
            <a:ext cx="2414100" cy="36450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54"/>
          <p:cNvPicPr preferRelativeResize="0"/>
          <p:nvPr/>
        </p:nvPicPr>
        <p:blipFill>
          <a:blip r:embed="rId7">
            <a:alphaModFix/>
          </a:blip>
          <a:stretch>
            <a:fillRect/>
          </a:stretch>
        </p:blipFill>
        <p:spPr>
          <a:xfrm>
            <a:off x="5931850" y="2772750"/>
            <a:ext cx="360000" cy="36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5"/>
          <p:cNvPicPr preferRelativeResize="0"/>
          <p:nvPr/>
        </p:nvPicPr>
        <p:blipFill>
          <a:blip r:embed="rId3">
            <a:alphaModFix/>
          </a:blip>
          <a:stretch>
            <a:fillRect/>
          </a:stretch>
        </p:blipFill>
        <p:spPr>
          <a:xfrm>
            <a:off x="3179987" y="1164424"/>
            <a:ext cx="5653324" cy="3111300"/>
          </a:xfrm>
          <a:prstGeom prst="rect">
            <a:avLst/>
          </a:prstGeom>
          <a:noFill/>
          <a:ln>
            <a:noFill/>
          </a:ln>
        </p:spPr>
      </p:pic>
      <p:sp>
        <p:nvSpPr>
          <p:cNvPr id="421" name="Google Shape;421;p55"/>
          <p:cNvSpPr txBox="1"/>
          <p:nvPr/>
        </p:nvSpPr>
        <p:spPr>
          <a:xfrm>
            <a:off x="351350" y="1164425"/>
            <a:ext cx="28287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Link between Metadata &amp; ObservationCollection</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Addition of qb:Slice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Attributes Metadata based on </a:t>
            </a:r>
            <a:br>
              <a:rPr lang="en-GB" sz="1200">
                <a:latin typeface="Proxima Nova"/>
                <a:ea typeface="Proxima Nova"/>
                <a:cs typeface="Proxima Nova"/>
                <a:sym typeface="Proxima Nova"/>
              </a:rPr>
            </a:br>
            <a:r>
              <a:rPr b="1" lang="en-GB" sz="1200">
                <a:latin typeface="Proxima Nova"/>
                <a:ea typeface="Proxima Nova"/>
                <a:cs typeface="Proxima Nova"/>
                <a:sym typeface="Proxima Nova"/>
              </a:rPr>
              <a:t>Dublin Core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Observation Context</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r>
              <a:rPr lang="en-GB" sz="1200">
                <a:latin typeface="Proxima Nova"/>
                <a:ea typeface="Proxima Nova"/>
                <a:cs typeface="Proxima Nova"/>
                <a:sym typeface="Proxima Nova"/>
              </a:rPr>
              <a:t>Can be used to contextually link observations to one another (for example provenance)</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resultQuality</a:t>
            </a:r>
            <a:endParaRPr sz="1200">
              <a:latin typeface="Proxima Nova"/>
              <a:ea typeface="Proxima Nova"/>
              <a:cs typeface="Proxima Nova"/>
              <a:sym typeface="Proxima Nova"/>
            </a:endParaRPr>
          </a:p>
        </p:txBody>
      </p:sp>
      <p:sp>
        <p:nvSpPr>
          <p:cNvPr id="422" name="Google Shape;422;p55"/>
          <p:cNvSpPr/>
          <p:nvPr/>
        </p:nvSpPr>
        <p:spPr>
          <a:xfrm>
            <a:off x="5070225" y="1780075"/>
            <a:ext cx="1182000" cy="186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
          <p:cNvSpPr txBox="1"/>
          <p:nvPr/>
        </p:nvSpPr>
        <p:spPr>
          <a:xfrm>
            <a:off x="5466875" y="1413600"/>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1.</a:t>
            </a:r>
            <a:endParaRPr b="1">
              <a:solidFill>
                <a:srgbClr val="FF0000"/>
              </a:solidFill>
              <a:latin typeface="Proxima Nova"/>
              <a:ea typeface="Proxima Nova"/>
              <a:cs typeface="Proxima Nova"/>
              <a:sym typeface="Proxima Nova"/>
            </a:endParaRPr>
          </a:p>
        </p:txBody>
      </p:sp>
      <p:sp>
        <p:nvSpPr>
          <p:cNvPr id="424" name="Google Shape;424;p55"/>
          <p:cNvSpPr/>
          <p:nvPr/>
        </p:nvSpPr>
        <p:spPr>
          <a:xfrm>
            <a:off x="3417300" y="3284875"/>
            <a:ext cx="1699800" cy="5052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txBox="1"/>
          <p:nvPr/>
        </p:nvSpPr>
        <p:spPr>
          <a:xfrm>
            <a:off x="4064700" y="3790075"/>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2</a:t>
            </a:r>
            <a:r>
              <a:rPr b="1" lang="en-GB">
                <a:solidFill>
                  <a:srgbClr val="FF0000"/>
                </a:solidFill>
                <a:latin typeface="Proxima Nova"/>
                <a:ea typeface="Proxima Nova"/>
                <a:cs typeface="Proxima Nova"/>
                <a:sym typeface="Proxima Nova"/>
              </a:rPr>
              <a:t>.</a:t>
            </a:r>
            <a:endParaRPr b="1">
              <a:solidFill>
                <a:srgbClr val="FF0000"/>
              </a:solidFill>
              <a:latin typeface="Proxima Nova"/>
              <a:ea typeface="Proxima Nova"/>
              <a:cs typeface="Proxima Nova"/>
              <a:sym typeface="Proxima Nova"/>
            </a:endParaRPr>
          </a:p>
        </p:txBody>
      </p:sp>
      <p:sp>
        <p:nvSpPr>
          <p:cNvPr id="426" name="Google Shape;426;p55"/>
          <p:cNvSpPr/>
          <p:nvPr/>
        </p:nvSpPr>
        <p:spPr>
          <a:xfrm>
            <a:off x="6252225" y="1482750"/>
            <a:ext cx="960900" cy="10602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5"/>
          <p:cNvSpPr txBox="1"/>
          <p:nvPr/>
        </p:nvSpPr>
        <p:spPr>
          <a:xfrm>
            <a:off x="7213125" y="1780075"/>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3</a:t>
            </a:r>
            <a:r>
              <a:rPr b="1" lang="en-GB">
                <a:solidFill>
                  <a:srgbClr val="FF0000"/>
                </a:solidFill>
                <a:latin typeface="Proxima Nova"/>
                <a:ea typeface="Proxima Nova"/>
                <a:cs typeface="Proxima Nova"/>
                <a:sym typeface="Proxima Nova"/>
              </a:rPr>
              <a:t>.</a:t>
            </a:r>
            <a:endParaRPr b="1">
              <a:solidFill>
                <a:srgbClr val="FF0000"/>
              </a:solidFill>
              <a:latin typeface="Proxima Nova"/>
              <a:ea typeface="Proxima Nova"/>
              <a:cs typeface="Proxima Nova"/>
              <a:sym typeface="Proxima Nova"/>
            </a:endParaRPr>
          </a:p>
        </p:txBody>
      </p:sp>
      <p:sp>
        <p:nvSpPr>
          <p:cNvPr id="428" name="Google Shape;428;p55"/>
          <p:cNvSpPr/>
          <p:nvPr/>
        </p:nvSpPr>
        <p:spPr>
          <a:xfrm>
            <a:off x="7817550" y="2884325"/>
            <a:ext cx="790800" cy="5052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5"/>
          <p:cNvSpPr txBox="1"/>
          <p:nvPr/>
        </p:nvSpPr>
        <p:spPr>
          <a:xfrm>
            <a:off x="8340650" y="2542950"/>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4</a:t>
            </a:r>
            <a:r>
              <a:rPr b="1" lang="en-GB">
                <a:solidFill>
                  <a:srgbClr val="FF0000"/>
                </a:solidFill>
                <a:latin typeface="Proxima Nova"/>
                <a:ea typeface="Proxima Nova"/>
                <a:cs typeface="Proxima Nova"/>
                <a:sym typeface="Proxima Nova"/>
              </a:rPr>
              <a:t>.</a:t>
            </a:r>
            <a:endParaRPr b="1">
              <a:solidFill>
                <a:srgbClr val="FF0000"/>
              </a:solidFill>
              <a:latin typeface="Proxima Nova"/>
              <a:ea typeface="Proxima Nova"/>
              <a:cs typeface="Proxima Nova"/>
              <a:sym typeface="Proxima Nova"/>
            </a:endParaRPr>
          </a:p>
        </p:txBody>
      </p:sp>
      <p:pic>
        <p:nvPicPr>
          <p:cNvPr id="430" name="Google Shape;430;p55"/>
          <p:cNvPicPr preferRelativeResize="0"/>
          <p:nvPr/>
        </p:nvPicPr>
        <p:blipFill rotWithShape="1">
          <a:blip r:embed="rId4">
            <a:alphaModFix/>
          </a:blip>
          <a:srcRect b="0" l="67585" r="0" t="23605"/>
          <a:stretch/>
        </p:blipFill>
        <p:spPr>
          <a:xfrm>
            <a:off x="7526851" y="311901"/>
            <a:ext cx="1372199" cy="1030376"/>
          </a:xfrm>
          <a:prstGeom prst="rect">
            <a:avLst/>
          </a:prstGeom>
          <a:noFill/>
          <a:ln>
            <a:noFill/>
          </a:ln>
        </p:spPr>
      </p:pic>
      <p:cxnSp>
        <p:nvCxnSpPr>
          <p:cNvPr id="431" name="Google Shape;431;p55"/>
          <p:cNvCxnSpPr>
            <a:stCxn id="430" idx="2"/>
            <a:endCxn id="427" idx="0"/>
          </p:cNvCxnSpPr>
          <p:nvPr/>
        </p:nvCxnSpPr>
        <p:spPr>
          <a:xfrm flipH="1">
            <a:off x="7415551" y="1342277"/>
            <a:ext cx="797400" cy="437700"/>
          </a:xfrm>
          <a:prstGeom prst="straightConnector1">
            <a:avLst/>
          </a:prstGeom>
          <a:noFill/>
          <a:ln cap="flat" cmpd="sng" w="9525">
            <a:solidFill>
              <a:srgbClr val="FF0000"/>
            </a:solidFill>
            <a:prstDash val="solid"/>
            <a:round/>
            <a:headEnd len="med" w="med" type="none"/>
            <a:tailEnd len="med" w="med" type="triangle"/>
          </a:ln>
        </p:spPr>
      </p:cxnSp>
      <p:sp>
        <p:nvSpPr>
          <p:cNvPr id="432" name="Google Shape;432;p55"/>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(Revised)</a:t>
            </a:r>
            <a:endParaRPr b="1" i="0" sz="3200" u="none" cap="none" strike="noStrike">
              <a:solidFill>
                <a:srgbClr val="000000"/>
              </a:solidFill>
              <a:latin typeface="Arial"/>
              <a:ea typeface="Arial"/>
              <a:cs typeface="Arial"/>
              <a:sym typeface="Arial"/>
            </a:endParaRPr>
          </a:p>
        </p:txBody>
      </p:sp>
      <p:sp>
        <p:nvSpPr>
          <p:cNvPr id="433" name="Google Shape;433;p55"/>
          <p:cNvSpPr/>
          <p:nvPr/>
        </p:nvSpPr>
        <p:spPr>
          <a:xfrm>
            <a:off x="3417300" y="2146250"/>
            <a:ext cx="1653000" cy="1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p:nvPr/>
        </p:nvSpPr>
        <p:spPr>
          <a:xfrm>
            <a:off x="5946300" y="3534725"/>
            <a:ext cx="1578600" cy="1371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6"/>
          <p:cNvPicPr preferRelativeResize="0"/>
          <p:nvPr/>
        </p:nvPicPr>
        <p:blipFill>
          <a:blip r:embed="rId3">
            <a:alphaModFix/>
          </a:blip>
          <a:stretch>
            <a:fillRect/>
          </a:stretch>
        </p:blipFill>
        <p:spPr>
          <a:xfrm>
            <a:off x="4007176" y="997774"/>
            <a:ext cx="5033274" cy="3490549"/>
          </a:xfrm>
          <a:prstGeom prst="rect">
            <a:avLst/>
          </a:prstGeom>
          <a:noFill/>
          <a:ln>
            <a:noFill/>
          </a:ln>
        </p:spPr>
      </p:pic>
      <p:sp>
        <p:nvSpPr>
          <p:cNvPr id="440" name="Google Shape;440;p56"/>
          <p:cNvSpPr txBox="1"/>
          <p:nvPr/>
        </p:nvSpPr>
        <p:spPr>
          <a:xfrm>
            <a:off x="351350" y="1164425"/>
            <a:ext cx="34914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Attributes</a:t>
            </a:r>
            <a:r>
              <a:rPr lang="en-GB" sz="1200">
                <a:latin typeface="Proxima Nova"/>
                <a:ea typeface="Proxima Nova"/>
                <a:cs typeface="Proxima Nova"/>
                <a:sym typeface="Proxima Nova"/>
              </a:rPr>
              <a:t> ObservationProcedure</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r>
              <a:rPr lang="en-GB" sz="1200">
                <a:latin typeface="Proxima Nova"/>
                <a:ea typeface="Proxima Nova"/>
                <a:cs typeface="Proxima Nova"/>
                <a:sym typeface="Proxima Nova"/>
              </a:rPr>
              <a:t>Addition of type &amp; specification</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GB" sz="1200">
                <a:latin typeface="Proxima Nova"/>
                <a:ea typeface="Proxima Nova"/>
                <a:cs typeface="Proxima Nova"/>
                <a:sym typeface="Proxima Nova"/>
              </a:rPr>
              <a:t>Addition of Attributes for Sensor &amp; Platform</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r>
              <a:rPr lang="en-GB" sz="1200">
                <a:latin typeface="Proxima Nova"/>
                <a:ea typeface="Proxima Nova"/>
                <a:cs typeface="Proxima Nova"/>
                <a:sym typeface="Proxima Nova"/>
              </a:rPr>
              <a:t>We opted for including FIWARE::Device in the model to avoid having to </a:t>
            </a:r>
            <a:r>
              <a:rPr lang="en-GB" sz="1200">
                <a:latin typeface="Proxima Nova"/>
                <a:ea typeface="Proxima Nova"/>
                <a:cs typeface="Proxima Nova"/>
                <a:sym typeface="Proxima Nova"/>
              </a:rPr>
              <a:t>specify the attributes multiple times</a:t>
            </a:r>
            <a:endParaRPr sz="1200">
              <a:latin typeface="Proxima Nova"/>
              <a:ea typeface="Proxima Nova"/>
              <a:cs typeface="Proxima Nova"/>
              <a:sym typeface="Proxima Nova"/>
            </a:endParaRPr>
          </a:p>
        </p:txBody>
      </p:sp>
      <p:sp>
        <p:nvSpPr>
          <p:cNvPr id="441" name="Google Shape;441;p56"/>
          <p:cNvSpPr/>
          <p:nvPr/>
        </p:nvSpPr>
        <p:spPr>
          <a:xfrm>
            <a:off x="6252225" y="3335975"/>
            <a:ext cx="678000" cy="5763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txBox="1"/>
          <p:nvPr/>
        </p:nvSpPr>
        <p:spPr>
          <a:xfrm>
            <a:off x="6388725" y="3912275"/>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1</a:t>
            </a:r>
            <a:r>
              <a:rPr b="1" lang="en-GB">
                <a:solidFill>
                  <a:srgbClr val="FF0000"/>
                </a:solidFill>
                <a:latin typeface="Proxima Nova"/>
                <a:ea typeface="Proxima Nova"/>
                <a:cs typeface="Proxima Nova"/>
                <a:sym typeface="Proxima Nova"/>
              </a:rPr>
              <a:t>.</a:t>
            </a:r>
            <a:endParaRPr b="1">
              <a:solidFill>
                <a:srgbClr val="FF0000"/>
              </a:solidFill>
              <a:latin typeface="Proxima Nova"/>
              <a:ea typeface="Proxima Nova"/>
              <a:cs typeface="Proxima Nova"/>
              <a:sym typeface="Proxima Nova"/>
            </a:endParaRPr>
          </a:p>
        </p:txBody>
      </p:sp>
      <p:sp>
        <p:nvSpPr>
          <p:cNvPr id="443" name="Google Shape;443;p56"/>
          <p:cNvSpPr/>
          <p:nvPr/>
        </p:nvSpPr>
        <p:spPr>
          <a:xfrm>
            <a:off x="7489650" y="3083650"/>
            <a:ext cx="1382400" cy="11565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
          <p:cNvSpPr txBox="1"/>
          <p:nvPr/>
        </p:nvSpPr>
        <p:spPr>
          <a:xfrm>
            <a:off x="8467050" y="2683450"/>
            <a:ext cx="4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0000"/>
                </a:solidFill>
                <a:latin typeface="Proxima Nova"/>
                <a:ea typeface="Proxima Nova"/>
                <a:cs typeface="Proxima Nova"/>
                <a:sym typeface="Proxima Nova"/>
              </a:rPr>
              <a:t>2</a:t>
            </a:r>
            <a:r>
              <a:rPr b="1" lang="en-GB">
                <a:solidFill>
                  <a:srgbClr val="FF0000"/>
                </a:solidFill>
                <a:latin typeface="Proxima Nova"/>
                <a:ea typeface="Proxima Nova"/>
                <a:cs typeface="Proxima Nova"/>
                <a:sym typeface="Proxima Nova"/>
              </a:rPr>
              <a:t>.</a:t>
            </a:r>
            <a:endParaRPr b="1">
              <a:solidFill>
                <a:srgbClr val="FF0000"/>
              </a:solidFill>
              <a:latin typeface="Proxima Nova"/>
              <a:ea typeface="Proxima Nova"/>
              <a:cs typeface="Proxima Nova"/>
              <a:sym typeface="Proxima Nova"/>
            </a:endParaRPr>
          </a:p>
        </p:txBody>
      </p:sp>
      <p:sp>
        <p:nvSpPr>
          <p:cNvPr id="445" name="Google Shape;445;p56"/>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(Revised)</a:t>
            </a:r>
            <a:endParaRPr b="1" i="0" sz="32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7"/>
          <p:cNvPicPr preferRelativeResize="0"/>
          <p:nvPr/>
        </p:nvPicPr>
        <p:blipFill rotWithShape="1">
          <a:blip r:embed="rId3">
            <a:alphaModFix/>
          </a:blip>
          <a:srcRect b="1830" l="1635" r="993" t="3812"/>
          <a:stretch/>
        </p:blipFill>
        <p:spPr>
          <a:xfrm>
            <a:off x="3252675" y="819825"/>
            <a:ext cx="5799299" cy="4166251"/>
          </a:xfrm>
          <a:prstGeom prst="rect">
            <a:avLst/>
          </a:prstGeom>
          <a:noFill/>
          <a:ln>
            <a:noFill/>
          </a:ln>
        </p:spPr>
      </p:pic>
      <p:sp>
        <p:nvSpPr>
          <p:cNvPr id="451" name="Google Shape;451;p57"/>
          <p:cNvSpPr/>
          <p:nvPr/>
        </p:nvSpPr>
        <p:spPr>
          <a:xfrm>
            <a:off x="3910225" y="3170250"/>
            <a:ext cx="5115000" cy="10884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p:nvPr/>
        </p:nvSpPr>
        <p:spPr>
          <a:xfrm>
            <a:off x="5034280" y="4258629"/>
            <a:ext cx="816361" cy="684649"/>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txBox="1"/>
          <p:nvPr/>
        </p:nvSpPr>
        <p:spPr>
          <a:xfrm>
            <a:off x="351350" y="1164425"/>
            <a:ext cx="2290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Addition of </a:t>
            </a:r>
            <a:r>
              <a:rPr b="1" lang="en-GB" sz="1200">
                <a:latin typeface="Proxima Nova"/>
                <a:ea typeface="Proxima Nova"/>
                <a:cs typeface="Proxima Nova"/>
                <a:sym typeface="Proxima Nova"/>
              </a:rPr>
              <a:t>Sampling process </a:t>
            </a:r>
            <a:r>
              <a:rPr lang="en-GB" sz="1200">
                <a:latin typeface="Proxima Nova"/>
                <a:ea typeface="Proxima Nova"/>
                <a:cs typeface="Proxima Nova"/>
                <a:sym typeface="Proxima Nova"/>
              </a:rPr>
              <a:t>as well as the </a:t>
            </a:r>
            <a:r>
              <a:rPr b="1" lang="en-GB" sz="1200">
                <a:latin typeface="Proxima Nova"/>
                <a:ea typeface="Proxima Nova"/>
                <a:cs typeface="Proxima Nova"/>
                <a:sym typeface="Proxima Nova"/>
              </a:rPr>
              <a:t>Sampling </a:t>
            </a:r>
            <a:r>
              <a:rPr lang="en-GB" sz="1200">
                <a:latin typeface="Proxima Nova"/>
                <a:ea typeface="Proxima Nova"/>
                <a:cs typeface="Proxima Nova"/>
                <a:sym typeface="Proxima Nova"/>
              </a:rPr>
              <a:t>activity &amp; </a:t>
            </a:r>
            <a:r>
              <a:rPr b="1" lang="en-GB" sz="1200">
                <a:latin typeface="Proxima Nova"/>
                <a:ea typeface="Proxima Nova"/>
                <a:cs typeface="Proxima Nova"/>
                <a:sym typeface="Proxima Nova"/>
              </a:rPr>
              <a:t>Sampler</a:t>
            </a:r>
            <a:r>
              <a:rPr lang="en-GB" sz="1200">
                <a:latin typeface="Proxima Nova"/>
                <a:ea typeface="Proxima Nova"/>
                <a:cs typeface="Proxima Nova"/>
                <a:sym typeface="Proxima Nova"/>
              </a:rPr>
              <a:t>. </a:t>
            </a:r>
            <a:br>
              <a:rPr lang="en-GB" sz="1200">
                <a:latin typeface="Proxima Nova"/>
                <a:ea typeface="Proxima Nova"/>
                <a:cs typeface="Proxima Nova"/>
                <a:sym typeface="Proxima Nova"/>
              </a:rPr>
            </a:br>
            <a:br>
              <a:rPr lang="en-GB" sz="1200">
                <a:latin typeface="Proxima Nova"/>
                <a:ea typeface="Proxima Nova"/>
                <a:cs typeface="Proxima Nova"/>
                <a:sym typeface="Proxima Nova"/>
              </a:rPr>
            </a:br>
            <a:r>
              <a:rPr lang="en-GB" sz="1200">
                <a:latin typeface="Proxima Nova"/>
                <a:ea typeface="Proxima Nova"/>
                <a:cs typeface="Proxima Nova"/>
                <a:sym typeface="Proxima Nova"/>
              </a:rPr>
              <a:t>Sampling is used to describe the activity of sampling and the procedure used. Individual sampling steps can also be described.</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0" lvl="0" marL="0" rtl="0" algn="l">
              <a:spcBef>
                <a:spcPts val="0"/>
              </a:spcBef>
              <a:spcAft>
                <a:spcPts val="0"/>
              </a:spcAft>
              <a:buNone/>
            </a:pPr>
            <a:r>
              <a:rPr lang="en-GB" sz="1200">
                <a:latin typeface="Proxima Nova"/>
                <a:ea typeface="Proxima Nova"/>
                <a:cs typeface="Proxima Nova"/>
                <a:sym typeface="Proxima Nova"/>
              </a:rPr>
              <a:t>Secondly, additional inform on the sampler was also added to the model. A sampler can also be seen as a </a:t>
            </a:r>
            <a:r>
              <a:rPr i="1" lang="en-GB" sz="1200">
                <a:latin typeface="Proxima Nova"/>
                <a:ea typeface="Proxima Nova"/>
                <a:cs typeface="Proxima Nova"/>
                <a:sym typeface="Proxima Nova"/>
              </a:rPr>
              <a:t>system</a:t>
            </a:r>
            <a:r>
              <a:rPr lang="en-GB" sz="1200">
                <a:latin typeface="Proxima Nova"/>
                <a:ea typeface="Proxima Nova"/>
                <a:cs typeface="Proxima Nova"/>
                <a:sym typeface="Proxima Nova"/>
              </a:rPr>
              <a:t> and is hosted on a </a:t>
            </a:r>
            <a:r>
              <a:rPr i="1" lang="en-GB" sz="1200">
                <a:latin typeface="Proxima Nova"/>
                <a:ea typeface="Proxima Nova"/>
                <a:cs typeface="Proxima Nova"/>
                <a:sym typeface="Proxima Nova"/>
              </a:rPr>
              <a:t>platform</a:t>
            </a:r>
            <a:r>
              <a:rPr lang="en-GB"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454" name="Google Shape;454;p57"/>
          <p:cNvSpPr/>
          <p:nvPr/>
        </p:nvSpPr>
        <p:spPr>
          <a:xfrm>
            <a:off x="5014229" y="1782124"/>
            <a:ext cx="788400" cy="3537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7"/>
          <p:cNvSpPr txBox="1"/>
          <p:nvPr/>
        </p:nvSpPr>
        <p:spPr>
          <a:xfrm>
            <a:off x="5865850" y="1774325"/>
            <a:ext cx="229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Addition of lineage</a:t>
            </a:r>
            <a:endParaRPr sz="1200">
              <a:latin typeface="Proxima Nova"/>
              <a:ea typeface="Proxima Nova"/>
              <a:cs typeface="Proxima Nova"/>
              <a:sym typeface="Proxima Nova"/>
            </a:endParaRPr>
          </a:p>
        </p:txBody>
      </p:sp>
      <p:sp>
        <p:nvSpPr>
          <p:cNvPr id="456" name="Google Shape;456;p57"/>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Core Model (Revised)</a:t>
            </a:r>
            <a:endParaRPr b="1" i="0" sz="3200" u="none" cap="none" strike="noStrike">
              <a:solidFill>
                <a:srgbClr val="000000"/>
              </a:solidFill>
              <a:latin typeface="Arial"/>
              <a:ea typeface="Arial"/>
              <a:cs typeface="Arial"/>
              <a:sym typeface="Arial"/>
            </a:endParaRPr>
          </a:p>
        </p:txBody>
      </p:sp>
      <p:sp>
        <p:nvSpPr>
          <p:cNvPr id="457" name="Google Shape;457;p57"/>
          <p:cNvSpPr txBox="1"/>
          <p:nvPr/>
        </p:nvSpPr>
        <p:spPr>
          <a:xfrm>
            <a:off x="2277950" y="4348500"/>
            <a:ext cx="270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0000"/>
                </a:solidFill>
                <a:latin typeface="Proxima Nova"/>
                <a:ea typeface="Proxima Nova"/>
                <a:cs typeface="Proxima Nova"/>
                <a:sym typeface="Proxima Nova"/>
              </a:rPr>
              <a:t>Best of both worlds: OM &amp; SOSA</a:t>
            </a:r>
            <a:endParaRPr>
              <a:solidFill>
                <a:srgbClr val="FF0000"/>
              </a:solidFill>
              <a:latin typeface="Proxima Nova"/>
              <a:ea typeface="Proxima Nova"/>
              <a:cs typeface="Proxima Nova"/>
              <a:sym typeface="Proxima Nova"/>
            </a:endParaRPr>
          </a:p>
        </p:txBody>
      </p:sp>
      <p:cxnSp>
        <p:nvCxnSpPr>
          <p:cNvPr id="458" name="Google Shape;458;p57"/>
          <p:cNvCxnSpPr>
            <a:stCxn id="457" idx="0"/>
          </p:cNvCxnSpPr>
          <p:nvPr/>
        </p:nvCxnSpPr>
        <p:spPr>
          <a:xfrm flipH="1" rot="10800000">
            <a:off x="3630950" y="3612900"/>
            <a:ext cx="612900" cy="735600"/>
          </a:xfrm>
          <a:prstGeom prst="straightConnector1">
            <a:avLst/>
          </a:prstGeom>
          <a:noFill/>
          <a:ln cap="flat" cmpd="sng" w="9525">
            <a:solidFill>
              <a:srgbClr val="FF0000"/>
            </a:solidFill>
            <a:prstDash val="solid"/>
            <a:round/>
            <a:headEnd len="med" w="med" type="none"/>
            <a:tailEnd len="med" w="med" type="triangle"/>
          </a:ln>
        </p:spPr>
      </p:cxnSp>
      <p:cxnSp>
        <p:nvCxnSpPr>
          <p:cNvPr id="459" name="Google Shape;459;p57"/>
          <p:cNvCxnSpPr>
            <a:stCxn id="457" idx="0"/>
          </p:cNvCxnSpPr>
          <p:nvPr/>
        </p:nvCxnSpPr>
        <p:spPr>
          <a:xfrm flipH="1" rot="10800000">
            <a:off x="3630950" y="2778600"/>
            <a:ext cx="330000" cy="1569900"/>
          </a:xfrm>
          <a:prstGeom prst="straightConnector1">
            <a:avLst/>
          </a:prstGeom>
          <a:noFill/>
          <a:ln cap="flat" cmpd="sng" w="9525">
            <a:solidFill>
              <a:srgbClr val="FF0000"/>
            </a:solidFill>
            <a:prstDash val="solid"/>
            <a:round/>
            <a:headEnd len="med" w="med" type="none"/>
            <a:tailEnd len="med" w="med" type="triangle"/>
          </a:ln>
        </p:spPr>
      </p:cxnSp>
      <p:cxnSp>
        <p:nvCxnSpPr>
          <p:cNvPr id="460" name="Google Shape;460;p57"/>
          <p:cNvCxnSpPr>
            <a:stCxn id="457" idx="0"/>
          </p:cNvCxnSpPr>
          <p:nvPr/>
        </p:nvCxnSpPr>
        <p:spPr>
          <a:xfrm flipH="1" rot="10800000">
            <a:off x="3630950" y="3438600"/>
            <a:ext cx="2426700" cy="909900"/>
          </a:xfrm>
          <a:prstGeom prst="straightConnector1">
            <a:avLst/>
          </a:prstGeom>
          <a:noFill/>
          <a:ln cap="flat" cmpd="sng" w="9525">
            <a:solidFill>
              <a:srgbClr val="FF0000"/>
            </a:solidFill>
            <a:prstDash val="solid"/>
            <a:round/>
            <a:headEnd len="med" w="med" type="none"/>
            <a:tailEnd len="med" w="med" type="triangle"/>
          </a:ln>
        </p:spPr>
      </p:cxnSp>
      <p:cxnSp>
        <p:nvCxnSpPr>
          <p:cNvPr id="461" name="Google Shape;461;p57"/>
          <p:cNvCxnSpPr>
            <a:stCxn id="457" idx="0"/>
          </p:cNvCxnSpPr>
          <p:nvPr/>
        </p:nvCxnSpPr>
        <p:spPr>
          <a:xfrm flipH="1" rot="10800000">
            <a:off x="3630950" y="4062600"/>
            <a:ext cx="1454400" cy="285900"/>
          </a:xfrm>
          <a:prstGeom prst="straightConnector1">
            <a:avLst/>
          </a:prstGeom>
          <a:noFill/>
          <a:ln cap="flat" cmpd="sng" w="9525">
            <a:solidFill>
              <a:srgbClr val="FF0000"/>
            </a:solidFill>
            <a:prstDash val="solid"/>
            <a:round/>
            <a:headEnd len="med" w="med" type="none"/>
            <a:tailEnd len="med" w="med" type="triangle"/>
          </a:ln>
        </p:spPr>
      </p:cxnSp>
      <p:cxnSp>
        <p:nvCxnSpPr>
          <p:cNvPr id="462" name="Google Shape;462;p57"/>
          <p:cNvCxnSpPr>
            <a:stCxn id="457" idx="0"/>
            <a:endCxn id="457" idx="3"/>
          </p:cNvCxnSpPr>
          <p:nvPr/>
        </p:nvCxnSpPr>
        <p:spPr>
          <a:xfrm>
            <a:off x="3630950" y="4348500"/>
            <a:ext cx="1353000" cy="307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8"/>
          <p:cNvPicPr preferRelativeResize="0"/>
          <p:nvPr/>
        </p:nvPicPr>
        <p:blipFill rotWithShape="1">
          <a:blip r:embed="rId3">
            <a:alphaModFix amt="21000"/>
          </a:blip>
          <a:srcRect b="0" l="20433" r="29568" t="0"/>
          <a:stretch/>
        </p:blipFill>
        <p:spPr>
          <a:xfrm>
            <a:off x="4572150" y="-2275"/>
            <a:ext cx="4571850" cy="5148049"/>
          </a:xfrm>
          <a:prstGeom prst="rect">
            <a:avLst/>
          </a:prstGeom>
          <a:noFill/>
          <a:ln>
            <a:noFill/>
          </a:ln>
        </p:spPr>
      </p:pic>
      <p:sp>
        <p:nvSpPr>
          <p:cNvPr id="468" name="Google Shape;468;p58"/>
          <p:cNvSpPr txBox="1"/>
          <p:nvPr/>
        </p:nvSpPr>
        <p:spPr>
          <a:xfrm>
            <a:off x="628650" y="1278750"/>
            <a:ext cx="39435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No major change to the Air &amp; Water models, but mainly a </a:t>
            </a:r>
            <a:r>
              <a:rPr b="1" lang="en-GB" sz="1200">
                <a:latin typeface="Proxima Nova"/>
                <a:ea typeface="Proxima Nova"/>
                <a:cs typeface="Proxima Nova"/>
                <a:sym typeface="Proxima Nova"/>
              </a:rPr>
              <a:t>simplification </a:t>
            </a:r>
            <a:r>
              <a:rPr lang="en-GB" sz="1200">
                <a:latin typeface="Proxima Nova"/>
                <a:ea typeface="Proxima Nova"/>
                <a:cs typeface="Proxima Nova"/>
                <a:sym typeface="Proxima Nova"/>
              </a:rPr>
              <a:t>of the models</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u="sng">
                <a:latin typeface="Proxima Nova"/>
                <a:ea typeface="Proxima Nova"/>
                <a:cs typeface="Proxima Nova"/>
                <a:sym typeface="Proxima Nova"/>
              </a:rPr>
              <a:t>No need to </a:t>
            </a:r>
            <a:r>
              <a:rPr lang="en-GB" sz="1200" u="sng">
                <a:latin typeface="Proxima Nova"/>
                <a:ea typeface="Proxima Nova"/>
                <a:cs typeface="Proxima Nova"/>
                <a:sym typeface="Proxima Nova"/>
              </a:rPr>
              <a:t>redefine</a:t>
            </a:r>
            <a:r>
              <a:rPr lang="en-GB" sz="1200">
                <a:latin typeface="Proxima Nova"/>
                <a:ea typeface="Proxima Nova"/>
                <a:cs typeface="Proxima Nova"/>
                <a:sym typeface="Proxima Nova"/>
              </a:rPr>
              <a:t> what’s been defined in Core model</a:t>
            </a:r>
            <a:br>
              <a:rPr lang="en-GB" sz="1200">
                <a:latin typeface="Proxima Nova"/>
                <a:ea typeface="Proxima Nova"/>
                <a:cs typeface="Proxima Nova"/>
                <a:sym typeface="Proxima Nova"/>
              </a:rPr>
            </a:b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u="sng">
                <a:latin typeface="Proxima Nova"/>
                <a:ea typeface="Proxima Nova"/>
                <a:cs typeface="Proxima Nova"/>
                <a:sym typeface="Proxima Nova"/>
              </a:rPr>
              <a:t>All building blocks</a:t>
            </a:r>
            <a:r>
              <a:rPr lang="en-GB" sz="1200">
                <a:latin typeface="Proxima Nova"/>
                <a:ea typeface="Proxima Nova"/>
                <a:cs typeface="Proxima Nova"/>
                <a:sym typeface="Proxima Nova"/>
              </a:rPr>
              <a:t> from the core model can be </a:t>
            </a:r>
            <a:r>
              <a:rPr lang="en-GB" sz="1200" u="sng">
                <a:latin typeface="Proxima Nova"/>
                <a:ea typeface="Proxima Nova"/>
                <a:cs typeface="Proxima Nova"/>
                <a:sym typeface="Proxima Nova"/>
              </a:rPr>
              <a:t>reused </a:t>
            </a:r>
            <a:r>
              <a:rPr lang="en-GB" sz="1200">
                <a:latin typeface="Proxima Nova"/>
                <a:ea typeface="Proxima Nova"/>
                <a:cs typeface="Proxima Nova"/>
                <a:sym typeface="Proxima Nova"/>
              </a:rPr>
              <a:t>in Air &amp; Water models</a:t>
            </a:r>
            <a:endParaRPr sz="1200">
              <a:latin typeface="Proxima Nova"/>
              <a:ea typeface="Proxima Nova"/>
              <a:cs typeface="Proxima Nova"/>
              <a:sym typeface="Proxima Nova"/>
            </a:endParaRPr>
          </a:p>
        </p:txBody>
      </p:sp>
      <p:sp>
        <p:nvSpPr>
          <p:cNvPr id="469" name="Google Shape;469;p58"/>
          <p:cNvSpPr txBox="1"/>
          <p:nvPr/>
        </p:nvSpPr>
        <p:spPr>
          <a:xfrm>
            <a:off x="4762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2700"/>
              <a:t>Air </a:t>
            </a:r>
            <a:r>
              <a:rPr b="1" lang="en-GB" sz="2700"/>
              <a:t>Model &amp; Water models</a:t>
            </a:r>
            <a:endParaRPr b="1" i="0" sz="2700" u="none" cap="none" strike="noStrike">
              <a:solidFill>
                <a:srgbClr val="000000"/>
              </a:solidFill>
              <a:latin typeface="Arial"/>
              <a:ea typeface="Arial"/>
              <a:cs typeface="Arial"/>
              <a:sym typeface="Arial"/>
            </a:endParaRPr>
          </a:p>
        </p:txBody>
      </p:sp>
      <p:pic>
        <p:nvPicPr>
          <p:cNvPr id="470" name="Google Shape;470;p58"/>
          <p:cNvPicPr preferRelativeResize="0"/>
          <p:nvPr/>
        </p:nvPicPr>
        <p:blipFill>
          <a:blip r:embed="rId4">
            <a:alphaModFix/>
          </a:blip>
          <a:stretch>
            <a:fillRect/>
          </a:stretch>
        </p:blipFill>
        <p:spPr>
          <a:xfrm>
            <a:off x="6678950" y="1648900"/>
            <a:ext cx="390650" cy="390650"/>
          </a:xfrm>
          <a:prstGeom prst="rect">
            <a:avLst/>
          </a:prstGeom>
          <a:noFill/>
          <a:ln>
            <a:noFill/>
          </a:ln>
        </p:spPr>
      </p:pic>
      <p:pic>
        <p:nvPicPr>
          <p:cNvPr id="471" name="Google Shape;471;p58"/>
          <p:cNvPicPr preferRelativeResize="0"/>
          <p:nvPr/>
        </p:nvPicPr>
        <p:blipFill>
          <a:blip r:embed="rId5">
            <a:alphaModFix/>
          </a:blip>
          <a:stretch>
            <a:fillRect/>
          </a:stretch>
        </p:blipFill>
        <p:spPr>
          <a:xfrm>
            <a:off x="5506375" y="3102200"/>
            <a:ext cx="392401" cy="392401"/>
          </a:xfrm>
          <a:prstGeom prst="rect">
            <a:avLst/>
          </a:prstGeom>
          <a:noFill/>
          <a:ln>
            <a:noFill/>
          </a:ln>
        </p:spPr>
      </p:pic>
      <p:pic>
        <p:nvPicPr>
          <p:cNvPr id="472" name="Google Shape;472;p58"/>
          <p:cNvPicPr preferRelativeResize="0"/>
          <p:nvPr/>
        </p:nvPicPr>
        <p:blipFill>
          <a:blip r:embed="rId6">
            <a:alphaModFix/>
          </a:blip>
          <a:stretch>
            <a:fillRect/>
          </a:stretch>
        </p:blipFill>
        <p:spPr>
          <a:xfrm>
            <a:off x="7849775" y="3118400"/>
            <a:ext cx="360000" cy="360000"/>
          </a:xfrm>
          <a:prstGeom prst="rect">
            <a:avLst/>
          </a:prstGeom>
          <a:noFill/>
          <a:ln>
            <a:noFill/>
          </a:ln>
        </p:spPr>
      </p:pic>
      <p:cxnSp>
        <p:nvCxnSpPr>
          <p:cNvPr id="473" name="Google Shape;473;p58"/>
          <p:cNvCxnSpPr/>
          <p:nvPr/>
        </p:nvCxnSpPr>
        <p:spPr>
          <a:xfrm flipH="1">
            <a:off x="5702575" y="2174694"/>
            <a:ext cx="1171800" cy="929400"/>
          </a:xfrm>
          <a:prstGeom prst="straightConnector1">
            <a:avLst/>
          </a:prstGeom>
          <a:noFill/>
          <a:ln cap="flat" cmpd="sng" w="9525">
            <a:solidFill>
              <a:srgbClr val="000000"/>
            </a:solidFill>
            <a:prstDash val="solid"/>
            <a:round/>
            <a:headEnd len="med" w="med" type="none"/>
            <a:tailEnd len="med" w="med" type="triangle"/>
          </a:ln>
        </p:spPr>
      </p:cxnSp>
      <p:cxnSp>
        <p:nvCxnSpPr>
          <p:cNvPr id="474" name="Google Shape;474;p58"/>
          <p:cNvCxnSpPr/>
          <p:nvPr/>
        </p:nvCxnSpPr>
        <p:spPr>
          <a:xfrm>
            <a:off x="6874275" y="2174650"/>
            <a:ext cx="1155600" cy="9438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Air </a:t>
            </a:r>
            <a:r>
              <a:rPr b="1" lang="en-GB" sz="3200"/>
              <a:t>Model (TW3)</a:t>
            </a:r>
            <a:endParaRPr b="1" i="0" sz="3200" u="none" cap="none" strike="noStrike">
              <a:solidFill>
                <a:srgbClr val="000000"/>
              </a:solidFill>
              <a:latin typeface="Arial"/>
              <a:ea typeface="Arial"/>
              <a:cs typeface="Arial"/>
              <a:sym typeface="Arial"/>
            </a:endParaRPr>
          </a:p>
        </p:txBody>
      </p:sp>
      <p:grpSp>
        <p:nvGrpSpPr>
          <p:cNvPr id="480" name="Google Shape;480;p59"/>
          <p:cNvGrpSpPr/>
          <p:nvPr/>
        </p:nvGrpSpPr>
        <p:grpSpPr>
          <a:xfrm>
            <a:off x="1613876" y="779600"/>
            <a:ext cx="5916253" cy="4228325"/>
            <a:chOff x="1365126" y="763975"/>
            <a:chExt cx="5916253" cy="4228325"/>
          </a:xfrm>
        </p:grpSpPr>
        <p:pic>
          <p:nvPicPr>
            <p:cNvPr id="481" name="Google Shape;481;p59"/>
            <p:cNvPicPr preferRelativeResize="0"/>
            <p:nvPr/>
          </p:nvPicPr>
          <p:blipFill rotWithShape="1">
            <a:blip r:embed="rId3">
              <a:alphaModFix/>
            </a:blip>
            <a:srcRect b="21451" l="0" r="25412" t="0"/>
            <a:stretch/>
          </p:blipFill>
          <p:spPr>
            <a:xfrm>
              <a:off x="1365126" y="763975"/>
              <a:ext cx="5915942" cy="4228325"/>
            </a:xfrm>
            <a:prstGeom prst="rect">
              <a:avLst/>
            </a:prstGeom>
            <a:noFill/>
            <a:ln>
              <a:noFill/>
            </a:ln>
          </p:spPr>
        </p:pic>
        <p:sp>
          <p:nvSpPr>
            <p:cNvPr id="482" name="Google Shape;482;p59"/>
            <p:cNvSpPr/>
            <p:nvPr/>
          </p:nvSpPr>
          <p:spPr>
            <a:xfrm>
              <a:off x="5118978" y="763975"/>
              <a:ext cx="2162400" cy="23469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9"/>
            <p:cNvSpPr/>
            <p:nvPr/>
          </p:nvSpPr>
          <p:spPr>
            <a:xfrm>
              <a:off x="1365126" y="1599265"/>
              <a:ext cx="2435400" cy="15117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9"/>
            <p:cNvSpPr/>
            <p:nvPr/>
          </p:nvSpPr>
          <p:spPr>
            <a:xfrm>
              <a:off x="1365126" y="763975"/>
              <a:ext cx="3753900" cy="8352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9"/>
            <p:cNvSpPr/>
            <p:nvPr/>
          </p:nvSpPr>
          <p:spPr>
            <a:xfrm>
              <a:off x="6307906" y="311068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9"/>
            <p:cNvSpPr/>
            <p:nvPr/>
          </p:nvSpPr>
          <p:spPr>
            <a:xfrm>
              <a:off x="3800745" y="1599549"/>
              <a:ext cx="1318200" cy="15117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2245624" y="3110815"/>
              <a:ext cx="4062300" cy="18813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9"/>
            <p:cNvSpPr/>
            <p:nvPr/>
          </p:nvSpPr>
          <p:spPr>
            <a:xfrm>
              <a:off x="6308041" y="3767638"/>
              <a:ext cx="973200" cy="1224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59"/>
            <p:cNvGrpSpPr/>
            <p:nvPr/>
          </p:nvGrpSpPr>
          <p:grpSpPr>
            <a:xfrm>
              <a:off x="3873470" y="898392"/>
              <a:ext cx="1172705" cy="792914"/>
              <a:chOff x="3139575" y="1206025"/>
              <a:chExt cx="874500" cy="628200"/>
            </a:xfrm>
          </p:grpSpPr>
          <p:pic>
            <p:nvPicPr>
              <p:cNvPr id="490" name="Google Shape;490;p59"/>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491" name="Google Shape;491;p59"/>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grpSp>
      <p:pic>
        <p:nvPicPr>
          <p:cNvPr id="492" name="Google Shape;492;p59"/>
          <p:cNvPicPr preferRelativeResize="0"/>
          <p:nvPr/>
        </p:nvPicPr>
        <p:blipFill>
          <a:blip r:embed="rId5">
            <a:alphaModFix/>
          </a:blip>
          <a:stretch>
            <a:fillRect/>
          </a:stretch>
        </p:blipFill>
        <p:spPr>
          <a:xfrm>
            <a:off x="6151225" y="1563675"/>
            <a:ext cx="360000" cy="360000"/>
          </a:xfrm>
          <a:prstGeom prst="rect">
            <a:avLst/>
          </a:prstGeom>
          <a:noFill/>
          <a:ln>
            <a:noFill/>
          </a:ln>
        </p:spPr>
      </p:pic>
      <p:sp>
        <p:nvSpPr>
          <p:cNvPr id="493" name="Google Shape;493;p59"/>
          <p:cNvSpPr txBox="1"/>
          <p:nvPr/>
        </p:nvSpPr>
        <p:spPr>
          <a:xfrm>
            <a:off x="5893975" y="1880688"/>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494" name="Google Shape;494;p59"/>
          <p:cNvPicPr preferRelativeResize="0"/>
          <p:nvPr/>
        </p:nvPicPr>
        <p:blipFill>
          <a:blip r:embed="rId6">
            <a:alphaModFix/>
          </a:blip>
          <a:stretch>
            <a:fillRect/>
          </a:stretch>
        </p:blipFill>
        <p:spPr>
          <a:xfrm>
            <a:off x="6865000" y="3159438"/>
            <a:ext cx="360000" cy="360000"/>
          </a:xfrm>
          <a:prstGeom prst="rect">
            <a:avLst/>
          </a:prstGeom>
          <a:noFill/>
          <a:ln>
            <a:noFill/>
          </a:ln>
        </p:spPr>
      </p:pic>
      <p:pic>
        <p:nvPicPr>
          <p:cNvPr id="495" name="Google Shape;495;p59"/>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496" name="Google Shape;496;p59"/>
          <p:cNvSpPr txBox="1"/>
          <p:nvPr/>
        </p:nvSpPr>
        <p:spPr>
          <a:xfrm>
            <a:off x="2065675" y="26425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497" name="Google Shape;497;p59"/>
          <p:cNvSpPr txBox="1"/>
          <p:nvPr/>
        </p:nvSpPr>
        <p:spPr>
          <a:xfrm>
            <a:off x="6607750" y="351945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60"/>
          <p:cNvPicPr preferRelativeResize="0"/>
          <p:nvPr/>
        </p:nvPicPr>
        <p:blipFill rotWithShape="1">
          <a:blip r:embed="rId3">
            <a:alphaModFix/>
          </a:blip>
          <a:srcRect b="24919" l="0" r="24294" t="0"/>
          <a:stretch/>
        </p:blipFill>
        <p:spPr>
          <a:xfrm>
            <a:off x="1451275" y="779600"/>
            <a:ext cx="6148500" cy="3861775"/>
          </a:xfrm>
          <a:prstGeom prst="rect">
            <a:avLst/>
          </a:prstGeom>
          <a:noFill/>
          <a:ln>
            <a:noFill/>
          </a:ln>
        </p:spPr>
      </p:pic>
      <p:sp>
        <p:nvSpPr>
          <p:cNvPr id="503" name="Google Shape;503;p60"/>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Air Model (revised)</a:t>
            </a:r>
            <a:endParaRPr b="1" i="0" sz="3200" u="none" cap="none" strike="noStrike">
              <a:solidFill>
                <a:srgbClr val="000000"/>
              </a:solidFill>
              <a:latin typeface="Arial"/>
              <a:ea typeface="Arial"/>
              <a:cs typeface="Arial"/>
              <a:sym typeface="Arial"/>
            </a:endParaRPr>
          </a:p>
        </p:txBody>
      </p:sp>
      <p:pic>
        <p:nvPicPr>
          <p:cNvPr id="504" name="Google Shape;504;p60"/>
          <p:cNvPicPr preferRelativeResize="0"/>
          <p:nvPr/>
        </p:nvPicPr>
        <p:blipFill>
          <a:blip r:embed="rId4">
            <a:alphaModFix/>
          </a:blip>
          <a:stretch>
            <a:fillRect/>
          </a:stretch>
        </p:blipFill>
        <p:spPr>
          <a:xfrm>
            <a:off x="6151225" y="1563675"/>
            <a:ext cx="360000" cy="360000"/>
          </a:xfrm>
          <a:prstGeom prst="rect">
            <a:avLst/>
          </a:prstGeom>
          <a:noFill/>
          <a:ln>
            <a:noFill/>
          </a:ln>
        </p:spPr>
      </p:pic>
      <p:sp>
        <p:nvSpPr>
          <p:cNvPr id="505" name="Google Shape;505;p60"/>
          <p:cNvSpPr txBox="1"/>
          <p:nvPr/>
        </p:nvSpPr>
        <p:spPr>
          <a:xfrm>
            <a:off x="5893975" y="1880688"/>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506" name="Google Shape;506;p60"/>
          <p:cNvPicPr preferRelativeResize="0"/>
          <p:nvPr/>
        </p:nvPicPr>
        <p:blipFill>
          <a:blip r:embed="rId5">
            <a:alphaModFix/>
          </a:blip>
          <a:stretch>
            <a:fillRect/>
          </a:stretch>
        </p:blipFill>
        <p:spPr>
          <a:xfrm>
            <a:off x="6863400" y="2692738"/>
            <a:ext cx="360000" cy="360000"/>
          </a:xfrm>
          <a:prstGeom prst="rect">
            <a:avLst/>
          </a:prstGeom>
          <a:noFill/>
          <a:ln>
            <a:noFill/>
          </a:ln>
        </p:spPr>
      </p:pic>
      <p:sp>
        <p:nvSpPr>
          <p:cNvPr id="507" name="Google Shape;507;p60"/>
          <p:cNvSpPr/>
          <p:nvPr/>
        </p:nvSpPr>
        <p:spPr>
          <a:xfrm>
            <a:off x="1451275" y="1494500"/>
            <a:ext cx="2598000" cy="11664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60"/>
          <p:cNvPicPr preferRelativeResize="0"/>
          <p:nvPr/>
        </p:nvPicPr>
        <p:blipFill>
          <a:blip r:embed="rId6">
            <a:alphaModFix/>
          </a:blip>
          <a:stretch>
            <a:fillRect/>
          </a:stretch>
        </p:blipFill>
        <p:spPr>
          <a:xfrm>
            <a:off x="2570275" y="1819000"/>
            <a:ext cx="360000" cy="360000"/>
          </a:xfrm>
          <a:prstGeom prst="rect">
            <a:avLst/>
          </a:prstGeom>
          <a:noFill/>
          <a:ln>
            <a:noFill/>
          </a:ln>
        </p:spPr>
      </p:pic>
      <p:sp>
        <p:nvSpPr>
          <p:cNvPr id="509" name="Google Shape;509;p60"/>
          <p:cNvSpPr txBox="1"/>
          <p:nvPr/>
        </p:nvSpPr>
        <p:spPr>
          <a:xfrm>
            <a:off x="2313025" y="22012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510" name="Google Shape;510;p60"/>
          <p:cNvSpPr txBox="1"/>
          <p:nvPr/>
        </p:nvSpPr>
        <p:spPr>
          <a:xfrm>
            <a:off x="6655500" y="3052738"/>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511" name="Google Shape;511;p60"/>
          <p:cNvSpPr/>
          <p:nvPr/>
        </p:nvSpPr>
        <p:spPr>
          <a:xfrm>
            <a:off x="5484475" y="779600"/>
            <a:ext cx="2045700" cy="18813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0"/>
          <p:cNvSpPr/>
          <p:nvPr/>
        </p:nvSpPr>
        <p:spPr>
          <a:xfrm>
            <a:off x="1451275" y="779600"/>
            <a:ext cx="4033200" cy="7149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0"/>
          <p:cNvSpPr/>
          <p:nvPr/>
        </p:nvSpPr>
        <p:spPr>
          <a:xfrm>
            <a:off x="6556806" y="26728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0"/>
          <p:cNvSpPr/>
          <p:nvPr/>
        </p:nvSpPr>
        <p:spPr>
          <a:xfrm>
            <a:off x="4049500" y="1494875"/>
            <a:ext cx="1434900" cy="1166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0"/>
          <p:cNvSpPr/>
          <p:nvPr/>
        </p:nvSpPr>
        <p:spPr>
          <a:xfrm>
            <a:off x="2494375" y="2660903"/>
            <a:ext cx="4062300" cy="23469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0"/>
          <p:cNvSpPr/>
          <p:nvPr/>
        </p:nvSpPr>
        <p:spPr>
          <a:xfrm>
            <a:off x="6556800" y="3329854"/>
            <a:ext cx="973200" cy="16779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60"/>
          <p:cNvGrpSpPr/>
          <p:nvPr/>
        </p:nvGrpSpPr>
        <p:grpSpPr>
          <a:xfrm>
            <a:off x="4122220" y="914017"/>
            <a:ext cx="1172705" cy="792914"/>
            <a:chOff x="3139575" y="1206025"/>
            <a:chExt cx="874500" cy="628200"/>
          </a:xfrm>
        </p:grpSpPr>
        <p:pic>
          <p:nvPicPr>
            <p:cNvPr id="518" name="Google Shape;518;p60"/>
            <p:cNvPicPr preferRelativeResize="0"/>
            <p:nvPr/>
          </p:nvPicPr>
          <p:blipFill>
            <a:blip r:embed="rId7">
              <a:alphaModFix/>
            </a:blip>
            <a:stretch>
              <a:fillRect/>
            </a:stretch>
          </p:blipFill>
          <p:spPr>
            <a:xfrm>
              <a:off x="3396813" y="1206025"/>
              <a:ext cx="360000" cy="360000"/>
            </a:xfrm>
            <a:prstGeom prst="rect">
              <a:avLst/>
            </a:prstGeom>
            <a:noFill/>
            <a:ln>
              <a:noFill/>
            </a:ln>
          </p:spPr>
        </p:pic>
        <p:sp>
          <p:nvSpPr>
            <p:cNvPr id="519" name="Google Shape;519;p60"/>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rotWithShape="1">
          <a:blip r:embed="rId3">
            <a:alphaModFix/>
          </a:blip>
          <a:srcRect b="24919" l="0" r="24294" t="0"/>
          <a:stretch/>
        </p:blipFill>
        <p:spPr>
          <a:xfrm>
            <a:off x="1451275" y="779600"/>
            <a:ext cx="6148500" cy="3861775"/>
          </a:xfrm>
          <a:prstGeom prst="rect">
            <a:avLst/>
          </a:prstGeom>
          <a:noFill/>
          <a:ln>
            <a:noFill/>
          </a:ln>
        </p:spPr>
      </p:pic>
      <p:sp>
        <p:nvSpPr>
          <p:cNvPr id="525" name="Google Shape;525;p61"/>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Air Model (revised)</a:t>
            </a:r>
            <a:endParaRPr b="1" i="0" sz="3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p:nvPr/>
        </p:nvSpPr>
        <p:spPr>
          <a:xfrm>
            <a:off x="3808500" y="2941347"/>
            <a:ext cx="457151" cy="457157"/>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44"/>
          <p:cNvSpPr/>
          <p:nvPr/>
        </p:nvSpPr>
        <p:spPr>
          <a:xfrm>
            <a:off x="3909366" y="3089760"/>
            <a:ext cx="116050" cy="115914"/>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44"/>
          <p:cNvSpPr/>
          <p:nvPr/>
        </p:nvSpPr>
        <p:spPr>
          <a:xfrm>
            <a:off x="4021077" y="3043178"/>
            <a:ext cx="86766" cy="8612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44"/>
          <p:cNvSpPr/>
          <p:nvPr/>
        </p:nvSpPr>
        <p:spPr>
          <a:xfrm>
            <a:off x="2037100" y="1992838"/>
            <a:ext cx="1568700" cy="1568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p:nvPr/>
        </p:nvSpPr>
        <p:spPr>
          <a:xfrm>
            <a:off x="2150975" y="1992838"/>
            <a:ext cx="1568700" cy="156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4"/>
          <p:cNvPicPr preferRelativeResize="0"/>
          <p:nvPr/>
        </p:nvPicPr>
        <p:blipFill>
          <a:blip r:embed="rId3">
            <a:alphaModFix/>
          </a:blip>
          <a:stretch>
            <a:fillRect/>
          </a:stretch>
        </p:blipFill>
        <p:spPr>
          <a:xfrm>
            <a:off x="2398063" y="2353798"/>
            <a:ext cx="846775" cy="846775"/>
          </a:xfrm>
          <a:prstGeom prst="rect">
            <a:avLst/>
          </a:prstGeom>
          <a:noFill/>
          <a:ln>
            <a:noFill/>
          </a:ln>
        </p:spPr>
      </p:pic>
      <p:sp>
        <p:nvSpPr>
          <p:cNvPr id="278" name="Google Shape;278;p44"/>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Purpose of </a:t>
            </a:r>
            <a:r>
              <a:rPr b="1" i="0" lang="en-GB" sz="3200" u="none" cap="none" strike="noStrike">
                <a:solidFill>
                  <a:srgbClr val="000000"/>
                </a:solidFill>
                <a:latin typeface="Arial"/>
                <a:ea typeface="Arial"/>
                <a:cs typeface="Arial"/>
                <a:sym typeface="Arial"/>
              </a:rPr>
              <a:t>today</a:t>
            </a:r>
            <a:endParaRPr b="1" i="0" sz="3200" u="none" cap="none" strike="noStrike">
              <a:solidFill>
                <a:srgbClr val="000000"/>
              </a:solidFill>
              <a:latin typeface="Arial"/>
              <a:ea typeface="Arial"/>
              <a:cs typeface="Arial"/>
              <a:sym typeface="Arial"/>
            </a:endParaRPr>
          </a:p>
        </p:txBody>
      </p:sp>
      <p:sp>
        <p:nvSpPr>
          <p:cNvPr id="279" name="Google Shape;279;p44"/>
          <p:cNvSpPr/>
          <p:nvPr/>
        </p:nvSpPr>
        <p:spPr>
          <a:xfrm>
            <a:off x="4399325" y="1707325"/>
            <a:ext cx="35589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Recap TW3</a:t>
            </a:r>
            <a:endParaRPr sz="1100"/>
          </a:p>
        </p:txBody>
      </p:sp>
      <p:sp>
        <p:nvSpPr>
          <p:cNvPr id="280" name="Google Shape;280;p44"/>
          <p:cNvSpPr/>
          <p:nvPr/>
        </p:nvSpPr>
        <p:spPr>
          <a:xfrm>
            <a:off x="4399325" y="2349100"/>
            <a:ext cx="39942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Changes to the Core - Air - Water Models</a:t>
            </a:r>
            <a:endParaRPr sz="1100"/>
          </a:p>
        </p:txBody>
      </p:sp>
      <p:sp>
        <p:nvSpPr>
          <p:cNvPr id="281" name="Google Shape;281;p44"/>
          <p:cNvSpPr/>
          <p:nvPr/>
        </p:nvSpPr>
        <p:spPr>
          <a:xfrm>
            <a:off x="3808475" y="3606050"/>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solidFill>
                <a:srgbClr val="D04A02"/>
              </a:solidFill>
              <a:latin typeface="Arial"/>
              <a:ea typeface="Arial"/>
              <a:cs typeface="Arial"/>
              <a:sym typeface="Arial"/>
            </a:endParaRPr>
          </a:p>
        </p:txBody>
      </p:sp>
      <p:sp>
        <p:nvSpPr>
          <p:cNvPr id="282" name="Google Shape;282;p44"/>
          <p:cNvSpPr/>
          <p:nvPr/>
        </p:nvSpPr>
        <p:spPr>
          <a:xfrm>
            <a:off x="4399325" y="3033875"/>
            <a:ext cx="435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Feedback on definition &amp; resolution</a:t>
            </a:r>
            <a:endParaRPr sz="1100"/>
          </a:p>
        </p:txBody>
      </p:sp>
      <p:sp>
        <p:nvSpPr>
          <p:cNvPr id="283" name="Google Shape;283;p44"/>
          <p:cNvSpPr/>
          <p:nvPr/>
        </p:nvSpPr>
        <p:spPr>
          <a:xfrm>
            <a:off x="3808475" y="1617705"/>
            <a:ext cx="457199" cy="451340"/>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 name="Google Shape;284;p44"/>
          <p:cNvSpPr/>
          <p:nvPr/>
        </p:nvSpPr>
        <p:spPr>
          <a:xfrm>
            <a:off x="3884673" y="1664597"/>
            <a:ext cx="181710" cy="316523"/>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 name="Google Shape;285;p44"/>
          <p:cNvSpPr/>
          <p:nvPr/>
        </p:nvSpPr>
        <p:spPr>
          <a:xfrm>
            <a:off x="4001904" y="1705630"/>
            <a:ext cx="181710" cy="316521"/>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44"/>
          <p:cNvSpPr/>
          <p:nvPr/>
        </p:nvSpPr>
        <p:spPr>
          <a:xfrm>
            <a:off x="3808475" y="2276592"/>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rgbClr val="43434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rgbClr val="000000"/>
              </a:solidFill>
              <a:latin typeface="Arial"/>
              <a:ea typeface="Arial"/>
              <a:cs typeface="Arial"/>
              <a:sym typeface="Arial"/>
            </a:endParaRPr>
          </a:p>
        </p:txBody>
      </p:sp>
      <p:sp>
        <p:nvSpPr>
          <p:cNvPr id="287" name="Google Shape;287;p44"/>
          <p:cNvSpPr/>
          <p:nvPr/>
        </p:nvSpPr>
        <p:spPr>
          <a:xfrm>
            <a:off x="4399325" y="3718650"/>
            <a:ext cx="2732700" cy="27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100">
                <a:solidFill>
                  <a:schemeClr val="dk1"/>
                </a:solidFill>
              </a:rPr>
              <a:t>Alignment</a:t>
            </a:r>
            <a:r>
              <a:rPr b="1" lang="en-GB" sz="1100">
                <a:solidFill>
                  <a:schemeClr val="dk1"/>
                </a:solidFill>
              </a:rPr>
              <a:t> NGSI-ld &amp; OSLO models</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2"/>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a:t>
            </a:r>
            <a:r>
              <a:rPr b="1" lang="en-GB" sz="3200"/>
              <a:t>Model (TW3)</a:t>
            </a:r>
            <a:endParaRPr b="1" i="0" sz="3200" u="none" cap="none" strike="noStrike">
              <a:solidFill>
                <a:srgbClr val="000000"/>
              </a:solidFill>
              <a:latin typeface="Arial"/>
              <a:ea typeface="Arial"/>
              <a:cs typeface="Arial"/>
              <a:sym typeface="Arial"/>
            </a:endParaRPr>
          </a:p>
        </p:txBody>
      </p:sp>
      <p:grpSp>
        <p:nvGrpSpPr>
          <p:cNvPr id="531" name="Google Shape;531;p62"/>
          <p:cNvGrpSpPr/>
          <p:nvPr/>
        </p:nvGrpSpPr>
        <p:grpSpPr>
          <a:xfrm>
            <a:off x="1819750" y="779600"/>
            <a:ext cx="5710500" cy="4272676"/>
            <a:chOff x="1819750" y="779600"/>
            <a:chExt cx="5710500" cy="4272676"/>
          </a:xfrm>
        </p:grpSpPr>
        <p:pic>
          <p:nvPicPr>
            <p:cNvPr id="532" name="Google Shape;532;p62"/>
            <p:cNvPicPr preferRelativeResize="0"/>
            <p:nvPr/>
          </p:nvPicPr>
          <p:blipFill rotWithShape="1">
            <a:blip r:embed="rId3">
              <a:alphaModFix/>
            </a:blip>
            <a:srcRect b="19285" l="1660" r="27079" t="1675"/>
            <a:stretch/>
          </p:blipFill>
          <p:spPr>
            <a:xfrm>
              <a:off x="2322925" y="779600"/>
              <a:ext cx="4867021" cy="4272676"/>
            </a:xfrm>
            <a:prstGeom prst="rect">
              <a:avLst/>
            </a:prstGeom>
            <a:noFill/>
            <a:ln>
              <a:noFill/>
            </a:ln>
          </p:spPr>
        </p:pic>
        <p:sp>
          <p:nvSpPr>
            <p:cNvPr id="533" name="Google Shape;533;p62"/>
            <p:cNvSpPr/>
            <p:nvPr/>
          </p:nvSpPr>
          <p:spPr>
            <a:xfrm>
              <a:off x="5573650" y="779600"/>
              <a:ext cx="1956600" cy="17922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2"/>
            <p:cNvSpPr/>
            <p:nvPr/>
          </p:nvSpPr>
          <p:spPr>
            <a:xfrm>
              <a:off x="1819750" y="1441500"/>
              <a:ext cx="2435700" cy="16851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2"/>
            <p:cNvSpPr/>
            <p:nvPr/>
          </p:nvSpPr>
          <p:spPr>
            <a:xfrm>
              <a:off x="1819750" y="779600"/>
              <a:ext cx="3753900" cy="661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2"/>
            <p:cNvSpPr/>
            <p:nvPr/>
          </p:nvSpPr>
          <p:spPr>
            <a:xfrm>
              <a:off x="6556806" y="25717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2"/>
            <p:cNvSpPr/>
            <p:nvPr/>
          </p:nvSpPr>
          <p:spPr>
            <a:xfrm>
              <a:off x="4255450" y="1441400"/>
              <a:ext cx="1318200" cy="11304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2"/>
            <p:cNvSpPr/>
            <p:nvPr/>
          </p:nvSpPr>
          <p:spPr>
            <a:xfrm>
              <a:off x="4914550" y="2571823"/>
              <a:ext cx="1642200" cy="2433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62"/>
            <p:cNvGrpSpPr/>
            <p:nvPr/>
          </p:nvGrpSpPr>
          <p:grpSpPr>
            <a:xfrm>
              <a:off x="4328195" y="935642"/>
              <a:ext cx="1172705" cy="792914"/>
              <a:chOff x="3139575" y="1206025"/>
              <a:chExt cx="874500" cy="628200"/>
            </a:xfrm>
          </p:grpSpPr>
          <p:pic>
            <p:nvPicPr>
              <p:cNvPr id="540" name="Google Shape;540;p62"/>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541" name="Google Shape;541;p62"/>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pic>
          <p:nvPicPr>
            <p:cNvPr id="542" name="Google Shape;542;p62"/>
            <p:cNvPicPr preferRelativeResize="0"/>
            <p:nvPr/>
          </p:nvPicPr>
          <p:blipFill>
            <a:blip r:embed="rId5">
              <a:alphaModFix/>
            </a:blip>
            <a:stretch>
              <a:fillRect/>
            </a:stretch>
          </p:blipFill>
          <p:spPr>
            <a:xfrm>
              <a:off x="6371950" y="1495700"/>
              <a:ext cx="360000" cy="360000"/>
            </a:xfrm>
            <a:prstGeom prst="rect">
              <a:avLst/>
            </a:prstGeom>
            <a:noFill/>
            <a:ln>
              <a:noFill/>
            </a:ln>
          </p:spPr>
        </p:pic>
        <p:sp>
          <p:nvSpPr>
            <p:cNvPr id="543" name="Google Shape;543;p62"/>
            <p:cNvSpPr txBox="1"/>
            <p:nvPr/>
          </p:nvSpPr>
          <p:spPr>
            <a:xfrm>
              <a:off x="6114700" y="186162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544" name="Google Shape;544;p62"/>
            <p:cNvPicPr preferRelativeResize="0"/>
            <p:nvPr/>
          </p:nvPicPr>
          <p:blipFill>
            <a:blip r:embed="rId6">
              <a:alphaModFix/>
            </a:blip>
            <a:stretch>
              <a:fillRect/>
            </a:stretch>
          </p:blipFill>
          <p:spPr>
            <a:xfrm>
              <a:off x="6865000" y="2631913"/>
              <a:ext cx="360000" cy="360000"/>
            </a:xfrm>
            <a:prstGeom prst="rect">
              <a:avLst/>
            </a:prstGeom>
            <a:noFill/>
            <a:ln>
              <a:noFill/>
            </a:ln>
          </p:spPr>
        </p:pic>
        <p:pic>
          <p:nvPicPr>
            <p:cNvPr id="545" name="Google Shape;545;p62"/>
            <p:cNvPicPr preferRelativeResize="0"/>
            <p:nvPr/>
          </p:nvPicPr>
          <p:blipFill>
            <a:blip r:embed="rId7">
              <a:alphaModFix/>
            </a:blip>
            <a:stretch>
              <a:fillRect/>
            </a:stretch>
          </p:blipFill>
          <p:spPr>
            <a:xfrm>
              <a:off x="2322925" y="2247025"/>
              <a:ext cx="360000" cy="360000"/>
            </a:xfrm>
            <a:prstGeom prst="rect">
              <a:avLst/>
            </a:prstGeom>
            <a:noFill/>
            <a:ln>
              <a:noFill/>
            </a:ln>
          </p:spPr>
        </p:pic>
        <p:sp>
          <p:nvSpPr>
            <p:cNvPr id="546" name="Google Shape;546;p62"/>
            <p:cNvSpPr txBox="1"/>
            <p:nvPr/>
          </p:nvSpPr>
          <p:spPr>
            <a:xfrm>
              <a:off x="2065675" y="26425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547" name="Google Shape;547;p62"/>
            <p:cNvSpPr txBox="1"/>
            <p:nvPr/>
          </p:nvSpPr>
          <p:spPr>
            <a:xfrm>
              <a:off x="6606150" y="29536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
          <p:nvSpPr>
            <p:cNvPr id="548" name="Google Shape;548;p62"/>
            <p:cNvSpPr/>
            <p:nvPr/>
          </p:nvSpPr>
          <p:spPr>
            <a:xfrm>
              <a:off x="4255450" y="2571750"/>
              <a:ext cx="659100" cy="5550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63"/>
          <p:cNvPicPr preferRelativeResize="0"/>
          <p:nvPr/>
        </p:nvPicPr>
        <p:blipFill rotWithShape="1">
          <a:blip r:embed="rId3">
            <a:alphaModFix/>
          </a:blip>
          <a:srcRect b="16638" l="0" r="8500" t="0"/>
          <a:stretch/>
        </p:blipFill>
        <p:spPr>
          <a:xfrm>
            <a:off x="1470500" y="787338"/>
            <a:ext cx="6228992" cy="4225825"/>
          </a:xfrm>
          <a:prstGeom prst="rect">
            <a:avLst/>
          </a:prstGeom>
          <a:noFill/>
          <a:ln>
            <a:noFill/>
          </a:ln>
        </p:spPr>
      </p:pic>
      <p:sp>
        <p:nvSpPr>
          <p:cNvPr id="554" name="Google Shape;554;p63"/>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Model (TW3)</a:t>
            </a:r>
            <a:endParaRPr b="1" i="0" sz="3200" u="none" cap="none" strike="noStrike">
              <a:solidFill>
                <a:srgbClr val="000000"/>
              </a:solidFill>
              <a:latin typeface="Arial"/>
              <a:ea typeface="Arial"/>
              <a:cs typeface="Arial"/>
              <a:sym typeface="Arial"/>
            </a:endParaRPr>
          </a:p>
        </p:txBody>
      </p:sp>
      <p:sp>
        <p:nvSpPr>
          <p:cNvPr id="555" name="Google Shape;555;p63"/>
          <p:cNvSpPr/>
          <p:nvPr/>
        </p:nvSpPr>
        <p:spPr>
          <a:xfrm>
            <a:off x="5197400" y="779600"/>
            <a:ext cx="1644900" cy="1730400"/>
          </a:xfrm>
          <a:prstGeom prst="rect">
            <a:avLst/>
          </a:prstGeom>
          <a:solidFill>
            <a:srgbClr val="FFAA00">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3"/>
          <p:cNvSpPr/>
          <p:nvPr/>
        </p:nvSpPr>
        <p:spPr>
          <a:xfrm>
            <a:off x="1470500" y="1441400"/>
            <a:ext cx="2374500" cy="1068600"/>
          </a:xfrm>
          <a:prstGeom prst="rect">
            <a:avLst/>
          </a:prstGeom>
          <a:solidFill>
            <a:srgbClr val="0003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3"/>
          <p:cNvSpPr/>
          <p:nvPr/>
        </p:nvSpPr>
        <p:spPr>
          <a:xfrm>
            <a:off x="1470500" y="787350"/>
            <a:ext cx="3726900" cy="6618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3"/>
          <p:cNvSpPr/>
          <p:nvPr/>
        </p:nvSpPr>
        <p:spPr>
          <a:xfrm>
            <a:off x="5869106" y="2517739"/>
            <a:ext cx="973200" cy="657000"/>
          </a:xfrm>
          <a:prstGeom prst="rect">
            <a:avLst/>
          </a:prstGeom>
          <a:solidFill>
            <a:srgbClr val="00D9FF">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3"/>
          <p:cNvSpPr/>
          <p:nvPr/>
        </p:nvSpPr>
        <p:spPr>
          <a:xfrm>
            <a:off x="3845000" y="1449150"/>
            <a:ext cx="1352400" cy="1068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3"/>
          <p:cNvSpPr/>
          <p:nvPr/>
        </p:nvSpPr>
        <p:spPr>
          <a:xfrm>
            <a:off x="3845000" y="2517750"/>
            <a:ext cx="2024100" cy="2433600"/>
          </a:xfrm>
          <a:prstGeom prst="rect">
            <a:avLst/>
          </a:prstGeom>
          <a:solidFill>
            <a:srgbClr val="FF005E">
              <a:alpha val="29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63"/>
          <p:cNvGrpSpPr/>
          <p:nvPr/>
        </p:nvGrpSpPr>
        <p:grpSpPr>
          <a:xfrm>
            <a:off x="4328195" y="935642"/>
            <a:ext cx="1172705" cy="792914"/>
            <a:chOff x="3139575" y="1206025"/>
            <a:chExt cx="874500" cy="628200"/>
          </a:xfrm>
        </p:grpSpPr>
        <p:pic>
          <p:nvPicPr>
            <p:cNvPr id="562" name="Google Shape;562;p63"/>
            <p:cNvPicPr preferRelativeResize="0"/>
            <p:nvPr/>
          </p:nvPicPr>
          <p:blipFill>
            <a:blip r:embed="rId4">
              <a:alphaModFix/>
            </a:blip>
            <a:stretch>
              <a:fillRect/>
            </a:stretch>
          </p:blipFill>
          <p:spPr>
            <a:xfrm>
              <a:off x="3396813" y="1206025"/>
              <a:ext cx="360000" cy="360000"/>
            </a:xfrm>
            <a:prstGeom prst="rect">
              <a:avLst/>
            </a:prstGeom>
            <a:noFill/>
            <a:ln>
              <a:noFill/>
            </a:ln>
          </p:spPr>
        </p:pic>
        <p:sp>
          <p:nvSpPr>
            <p:cNvPr id="563" name="Google Shape;563;p63"/>
            <p:cNvSpPr txBox="1"/>
            <p:nvPr/>
          </p:nvSpPr>
          <p:spPr>
            <a:xfrm>
              <a:off x="3139575" y="1566025"/>
              <a:ext cx="874500" cy="26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Proxima Nova"/>
                  <a:ea typeface="Proxima Nova"/>
                  <a:cs typeface="Proxima Nova"/>
                  <a:sym typeface="Proxima Nova"/>
                </a:rPr>
                <a:t>Observation</a:t>
              </a:r>
              <a:endParaRPr sz="1000">
                <a:latin typeface="Proxima Nova"/>
                <a:ea typeface="Proxima Nova"/>
                <a:cs typeface="Proxima Nova"/>
                <a:sym typeface="Proxima Nova"/>
              </a:endParaRPr>
            </a:p>
          </p:txBody>
        </p:sp>
      </p:grpSp>
      <p:pic>
        <p:nvPicPr>
          <p:cNvPr id="564" name="Google Shape;564;p63"/>
          <p:cNvPicPr preferRelativeResize="0"/>
          <p:nvPr/>
        </p:nvPicPr>
        <p:blipFill>
          <a:blip r:embed="rId5">
            <a:alphaModFix/>
          </a:blip>
          <a:stretch>
            <a:fillRect/>
          </a:stretch>
        </p:blipFill>
        <p:spPr>
          <a:xfrm>
            <a:off x="5984100" y="1215675"/>
            <a:ext cx="360000" cy="360000"/>
          </a:xfrm>
          <a:prstGeom prst="rect">
            <a:avLst/>
          </a:prstGeom>
          <a:noFill/>
          <a:ln>
            <a:noFill/>
          </a:ln>
        </p:spPr>
      </p:pic>
      <p:sp>
        <p:nvSpPr>
          <p:cNvPr id="565" name="Google Shape;565;p63"/>
          <p:cNvSpPr txBox="1"/>
          <p:nvPr/>
        </p:nvSpPr>
        <p:spPr>
          <a:xfrm>
            <a:off x="5738450" y="161977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Sensor</a:t>
            </a:r>
            <a:endParaRPr sz="1000">
              <a:latin typeface="Proxima Nova"/>
              <a:ea typeface="Proxima Nova"/>
              <a:cs typeface="Proxima Nova"/>
              <a:sym typeface="Proxima Nova"/>
            </a:endParaRPr>
          </a:p>
        </p:txBody>
      </p:sp>
      <p:pic>
        <p:nvPicPr>
          <p:cNvPr id="566" name="Google Shape;566;p63"/>
          <p:cNvPicPr preferRelativeResize="0"/>
          <p:nvPr/>
        </p:nvPicPr>
        <p:blipFill>
          <a:blip r:embed="rId6">
            <a:alphaModFix/>
          </a:blip>
          <a:stretch>
            <a:fillRect/>
          </a:stretch>
        </p:blipFill>
        <p:spPr>
          <a:xfrm>
            <a:off x="6175700" y="2517738"/>
            <a:ext cx="360000" cy="360000"/>
          </a:xfrm>
          <a:prstGeom prst="rect">
            <a:avLst/>
          </a:prstGeom>
          <a:noFill/>
          <a:ln>
            <a:noFill/>
          </a:ln>
        </p:spPr>
      </p:pic>
      <p:pic>
        <p:nvPicPr>
          <p:cNvPr id="567" name="Google Shape;567;p63"/>
          <p:cNvPicPr preferRelativeResize="0"/>
          <p:nvPr/>
        </p:nvPicPr>
        <p:blipFill>
          <a:blip r:embed="rId7">
            <a:alphaModFix/>
          </a:blip>
          <a:stretch>
            <a:fillRect/>
          </a:stretch>
        </p:blipFill>
        <p:spPr>
          <a:xfrm>
            <a:off x="2477750" y="1609113"/>
            <a:ext cx="360000" cy="360000"/>
          </a:xfrm>
          <a:prstGeom prst="rect">
            <a:avLst/>
          </a:prstGeom>
          <a:noFill/>
          <a:ln>
            <a:noFill/>
          </a:ln>
        </p:spPr>
      </p:pic>
      <p:sp>
        <p:nvSpPr>
          <p:cNvPr id="568" name="Google Shape;568;p63"/>
          <p:cNvSpPr txBox="1"/>
          <p:nvPr/>
        </p:nvSpPr>
        <p:spPr>
          <a:xfrm>
            <a:off x="2087425" y="1931625"/>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Sampling</a:t>
            </a:r>
            <a:endParaRPr sz="1000">
              <a:latin typeface="Proxima Nova"/>
              <a:ea typeface="Proxima Nova"/>
              <a:cs typeface="Proxima Nova"/>
              <a:sym typeface="Proxima Nova"/>
            </a:endParaRPr>
          </a:p>
        </p:txBody>
      </p:sp>
      <p:sp>
        <p:nvSpPr>
          <p:cNvPr id="569" name="Google Shape;569;p63"/>
          <p:cNvSpPr txBox="1"/>
          <p:nvPr/>
        </p:nvSpPr>
        <p:spPr>
          <a:xfrm>
            <a:off x="5918450" y="2836050"/>
            <a:ext cx="874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latin typeface="Proxima Nova"/>
                <a:ea typeface="Proxima Nova"/>
                <a:cs typeface="Proxima Nova"/>
                <a:sym typeface="Proxima Nova"/>
              </a:rPr>
              <a:t>Metadata</a:t>
            </a:r>
            <a:endParaRPr sz="10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4"/>
          <p:cNvPicPr preferRelativeResize="0"/>
          <p:nvPr/>
        </p:nvPicPr>
        <p:blipFill rotWithShape="1">
          <a:blip r:embed="rId3">
            <a:alphaModFix/>
          </a:blip>
          <a:srcRect b="16638" l="0" r="8500" t="0"/>
          <a:stretch/>
        </p:blipFill>
        <p:spPr>
          <a:xfrm>
            <a:off x="1470500" y="787338"/>
            <a:ext cx="6228992" cy="4225825"/>
          </a:xfrm>
          <a:prstGeom prst="rect">
            <a:avLst/>
          </a:prstGeom>
          <a:noFill/>
          <a:ln>
            <a:noFill/>
          </a:ln>
        </p:spPr>
      </p:pic>
      <p:sp>
        <p:nvSpPr>
          <p:cNvPr id="575" name="Google Shape;575;p6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Water Model (TW3)</a:t>
            </a:r>
            <a:endParaRPr b="1" i="0" sz="32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5"/>
          <p:cNvSpPr txBox="1"/>
          <p:nvPr/>
        </p:nvSpPr>
        <p:spPr>
          <a:xfrm>
            <a:off x="323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000"/>
              <a:t>Checkpoint: Models</a:t>
            </a:r>
            <a:endParaRPr b="1" i="0" sz="3000" u="none" cap="none" strike="noStrike">
              <a:solidFill>
                <a:srgbClr val="000000"/>
              </a:solidFill>
              <a:latin typeface="Arial"/>
              <a:ea typeface="Arial"/>
              <a:cs typeface="Arial"/>
              <a:sym typeface="Arial"/>
            </a:endParaRPr>
          </a:p>
        </p:txBody>
      </p:sp>
      <p:grpSp>
        <p:nvGrpSpPr>
          <p:cNvPr id="581" name="Google Shape;581;p65"/>
          <p:cNvGrpSpPr/>
          <p:nvPr/>
        </p:nvGrpSpPr>
        <p:grpSpPr>
          <a:xfrm>
            <a:off x="436187" y="2354104"/>
            <a:ext cx="4010838" cy="435292"/>
            <a:chOff x="5272500" y="3774791"/>
            <a:chExt cx="4010838" cy="435292"/>
          </a:xfrm>
        </p:grpSpPr>
        <p:sp>
          <p:nvSpPr>
            <p:cNvPr id="582" name="Google Shape;582;p65"/>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Are the models ok (+1) or not (-1)* ?</a:t>
              </a:r>
              <a:endParaRPr/>
            </a:p>
          </p:txBody>
        </p:sp>
        <p:pic>
          <p:nvPicPr>
            <p:cNvPr id="583" name="Google Shape;583;p65"/>
            <p:cNvPicPr preferRelativeResize="0"/>
            <p:nvPr/>
          </p:nvPicPr>
          <p:blipFill>
            <a:blip r:embed="rId3">
              <a:alphaModFix/>
            </a:blip>
            <a:stretch>
              <a:fillRect/>
            </a:stretch>
          </p:blipFill>
          <p:spPr>
            <a:xfrm>
              <a:off x="5272500" y="3774791"/>
              <a:ext cx="435300" cy="435292"/>
            </a:xfrm>
            <a:prstGeom prst="rect">
              <a:avLst/>
            </a:prstGeom>
            <a:noFill/>
            <a:ln>
              <a:noFill/>
            </a:ln>
          </p:spPr>
        </p:pic>
      </p:grpSp>
      <p:sp>
        <p:nvSpPr>
          <p:cNvPr id="584" name="Google Shape;584;p65"/>
          <p:cNvSpPr txBox="1"/>
          <p:nvPr/>
        </p:nvSpPr>
        <p:spPr>
          <a:xfrm>
            <a:off x="277250" y="4743300"/>
            <a:ext cx="76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*If -1, please elaborate what is still missing or incorrect.</a:t>
            </a:r>
            <a:endParaRPr>
              <a:latin typeface="Proxima Nova"/>
              <a:ea typeface="Proxima Nova"/>
              <a:cs typeface="Proxima Nova"/>
              <a:sym typeface="Proxima Nova"/>
            </a:endParaRPr>
          </a:p>
        </p:txBody>
      </p:sp>
      <p:pic>
        <p:nvPicPr>
          <p:cNvPr id="585" name="Google Shape;585;p65"/>
          <p:cNvPicPr preferRelativeResize="0"/>
          <p:nvPr/>
        </p:nvPicPr>
        <p:blipFill rotWithShape="1">
          <a:blip r:embed="rId4">
            <a:alphaModFix amt="40000"/>
          </a:blip>
          <a:srcRect b="0" l="0" r="49451" t="0"/>
          <a:stretch/>
        </p:blipFill>
        <p:spPr>
          <a:xfrm>
            <a:off x="4732325" y="0"/>
            <a:ext cx="4411674"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6"/>
          <p:cNvPicPr preferRelativeResize="0"/>
          <p:nvPr/>
        </p:nvPicPr>
        <p:blipFill rotWithShape="1">
          <a:blip r:embed="rId3">
            <a:alphaModFix/>
          </a:blip>
          <a:srcRect b="0" l="848" r="532" t="2095"/>
          <a:stretch/>
        </p:blipFill>
        <p:spPr>
          <a:xfrm>
            <a:off x="525450" y="1275125"/>
            <a:ext cx="8118600" cy="3821249"/>
          </a:xfrm>
          <a:prstGeom prst="rect">
            <a:avLst/>
          </a:prstGeom>
          <a:noFill/>
          <a:ln>
            <a:noFill/>
          </a:ln>
        </p:spPr>
      </p:pic>
      <p:sp>
        <p:nvSpPr>
          <p:cNvPr id="591" name="Google Shape;591;p66"/>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2300"/>
              <a:t>ISO O&amp;M (NL) to be translated to English for reference</a:t>
            </a:r>
            <a:endParaRPr b="1" i="0" sz="23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2300"/>
              <a:t>The layers of OSLO Air &amp; Water: Application profiles</a:t>
            </a:r>
            <a:endParaRPr b="1" i="0" sz="2300" u="none" cap="none" strike="noStrike">
              <a:solidFill>
                <a:srgbClr val="000000"/>
              </a:solidFill>
              <a:latin typeface="Arial"/>
              <a:ea typeface="Arial"/>
              <a:cs typeface="Arial"/>
              <a:sym typeface="Arial"/>
            </a:endParaRPr>
          </a:p>
        </p:txBody>
      </p:sp>
      <p:grpSp>
        <p:nvGrpSpPr>
          <p:cNvPr id="597" name="Google Shape;597;p67"/>
          <p:cNvGrpSpPr/>
          <p:nvPr/>
        </p:nvGrpSpPr>
        <p:grpSpPr>
          <a:xfrm>
            <a:off x="2622900" y="1838075"/>
            <a:ext cx="3898200" cy="1467350"/>
            <a:chOff x="2622900" y="1870925"/>
            <a:chExt cx="3898200" cy="1467350"/>
          </a:xfrm>
        </p:grpSpPr>
        <p:sp>
          <p:nvSpPr>
            <p:cNvPr id="598" name="Google Shape;598;p67"/>
            <p:cNvSpPr txBox="1"/>
            <p:nvPr/>
          </p:nvSpPr>
          <p:spPr>
            <a:xfrm>
              <a:off x="2622900" y="2938075"/>
              <a:ext cx="38982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ISO Observation &amp; Measurement</a:t>
              </a:r>
              <a:endParaRPr b="1">
                <a:latin typeface="Proxima Nova"/>
                <a:ea typeface="Proxima Nova"/>
                <a:cs typeface="Proxima Nova"/>
                <a:sym typeface="Proxima Nova"/>
              </a:endParaRPr>
            </a:p>
          </p:txBody>
        </p:sp>
        <p:sp>
          <p:nvSpPr>
            <p:cNvPr id="599" name="Google Shape;599;p67"/>
            <p:cNvSpPr txBox="1"/>
            <p:nvPr/>
          </p:nvSpPr>
          <p:spPr>
            <a:xfrm>
              <a:off x="2622900" y="2404500"/>
              <a:ext cx="38982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Core</a:t>
              </a:r>
              <a:endParaRPr b="1">
                <a:latin typeface="Proxima Nova"/>
                <a:ea typeface="Proxima Nova"/>
                <a:cs typeface="Proxima Nova"/>
                <a:sym typeface="Proxima Nova"/>
              </a:endParaRPr>
            </a:p>
          </p:txBody>
        </p:sp>
        <p:sp>
          <p:nvSpPr>
            <p:cNvPr id="600" name="Google Shape;600;p67"/>
            <p:cNvSpPr txBox="1"/>
            <p:nvPr/>
          </p:nvSpPr>
          <p:spPr>
            <a:xfrm>
              <a:off x="2622900" y="1870925"/>
              <a:ext cx="1876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Air</a:t>
              </a:r>
              <a:endParaRPr b="1">
                <a:latin typeface="Proxima Nova"/>
                <a:ea typeface="Proxima Nova"/>
                <a:cs typeface="Proxima Nova"/>
                <a:sym typeface="Proxima Nova"/>
              </a:endParaRPr>
            </a:p>
          </p:txBody>
        </p:sp>
        <p:sp>
          <p:nvSpPr>
            <p:cNvPr id="601" name="Google Shape;601;p67"/>
            <p:cNvSpPr txBox="1"/>
            <p:nvPr/>
          </p:nvSpPr>
          <p:spPr>
            <a:xfrm>
              <a:off x="4644300" y="1870925"/>
              <a:ext cx="1876800" cy="4002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Proxima Nova"/>
                  <a:ea typeface="Proxima Nova"/>
                  <a:cs typeface="Proxima Nova"/>
                  <a:sym typeface="Proxima Nova"/>
                </a:rPr>
                <a:t>Water</a:t>
              </a:r>
              <a:endParaRPr b="1">
                <a:latin typeface="Proxima Nova"/>
                <a:ea typeface="Proxima Nova"/>
                <a:cs typeface="Proxima Nova"/>
                <a:sym typeface="Proxima Nova"/>
              </a:endParaRPr>
            </a:p>
          </p:txBody>
        </p:sp>
      </p:grpSp>
      <p:sp>
        <p:nvSpPr>
          <p:cNvPr id="602" name="Google Shape;602;p67"/>
          <p:cNvSpPr/>
          <p:nvPr/>
        </p:nvSpPr>
        <p:spPr>
          <a:xfrm rot="883949">
            <a:off x="2331619" y="1968574"/>
            <a:ext cx="221620" cy="603168"/>
          </a:xfrm>
          <a:custGeom>
            <a:rect b="b" l="l" r="r" t="t"/>
            <a:pathLst>
              <a:path extrusionOk="0" h="30787" w="8865">
                <a:moveTo>
                  <a:pt x="3833" y="0"/>
                </a:moveTo>
                <a:cubicBezTo>
                  <a:pt x="-2884" y="7938"/>
                  <a:pt x="-436" y="26137"/>
                  <a:pt x="8865" y="30787"/>
                </a:cubicBezTo>
              </a:path>
            </a:pathLst>
          </a:custGeom>
          <a:noFill/>
          <a:ln cap="flat" cmpd="sng" w="9525">
            <a:solidFill>
              <a:srgbClr val="000000"/>
            </a:solidFill>
            <a:prstDash val="solid"/>
            <a:round/>
            <a:headEnd len="med" w="med" type="none"/>
            <a:tailEnd len="med" w="med" type="stealth"/>
          </a:ln>
        </p:spPr>
      </p:sp>
      <p:sp>
        <p:nvSpPr>
          <p:cNvPr id="603" name="Google Shape;603;p67"/>
          <p:cNvSpPr/>
          <p:nvPr/>
        </p:nvSpPr>
        <p:spPr>
          <a:xfrm rot="883869">
            <a:off x="2161400" y="1981305"/>
            <a:ext cx="390461" cy="1132969"/>
          </a:xfrm>
          <a:custGeom>
            <a:rect b="b" l="l" r="r" t="t"/>
            <a:pathLst>
              <a:path extrusionOk="0" h="30787" w="8865">
                <a:moveTo>
                  <a:pt x="3833" y="0"/>
                </a:moveTo>
                <a:cubicBezTo>
                  <a:pt x="-2884" y="7938"/>
                  <a:pt x="-436" y="26137"/>
                  <a:pt x="8865" y="30787"/>
                </a:cubicBezTo>
              </a:path>
            </a:pathLst>
          </a:custGeom>
          <a:noFill/>
          <a:ln cap="flat" cmpd="sng" w="9525">
            <a:solidFill>
              <a:srgbClr val="000000"/>
            </a:solidFill>
            <a:prstDash val="solid"/>
            <a:round/>
            <a:headEnd len="med" w="med" type="none"/>
            <a:tailEnd len="med" w="med" type="stealth"/>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68"/>
          <p:cNvGrpSpPr/>
          <p:nvPr/>
        </p:nvGrpSpPr>
        <p:grpSpPr>
          <a:xfrm>
            <a:off x="3183650" y="1227782"/>
            <a:ext cx="2728519" cy="2723643"/>
            <a:chOff x="3183650" y="1227782"/>
            <a:chExt cx="2728519" cy="2723643"/>
          </a:xfrm>
        </p:grpSpPr>
        <p:sp>
          <p:nvSpPr>
            <p:cNvPr id="609" name="Google Shape;609;p68"/>
            <p:cNvSpPr/>
            <p:nvPr/>
          </p:nvSpPr>
          <p:spPr>
            <a:xfrm>
              <a:off x="3231819" y="1227782"/>
              <a:ext cx="2680350" cy="2687950"/>
            </a:xfrm>
            <a:custGeom>
              <a:rect b="b" l="l" r="r" t="t"/>
              <a:pathLst>
                <a:path extrusionOk="0" h="706" w="704">
                  <a:moveTo>
                    <a:pt x="0" y="0"/>
                  </a:moveTo>
                  <a:lnTo>
                    <a:pt x="0" y="706"/>
                  </a:lnTo>
                  <a:lnTo>
                    <a:pt x="704" y="706"/>
                  </a:lnTo>
                  <a:lnTo>
                    <a:pt x="704" y="0"/>
                  </a:lnTo>
                  <a:lnTo>
                    <a:pt x="0" y="0"/>
                  </a:lnTo>
                  <a:close/>
                  <a:moveTo>
                    <a:pt x="675" y="676"/>
                  </a:moveTo>
                  <a:lnTo>
                    <a:pt x="31" y="676"/>
                  </a:lnTo>
                  <a:lnTo>
                    <a:pt x="31" y="31"/>
                  </a:lnTo>
                  <a:lnTo>
                    <a:pt x="675" y="31"/>
                  </a:lnTo>
                  <a:lnTo>
                    <a:pt x="675" y="676"/>
                  </a:lnTo>
                  <a:close/>
                  <a:moveTo>
                    <a:pt x="654" y="303"/>
                  </a:moveTo>
                  <a:lnTo>
                    <a:pt x="633" y="303"/>
                  </a:lnTo>
                  <a:lnTo>
                    <a:pt x="633" y="272"/>
                  </a:lnTo>
                  <a:lnTo>
                    <a:pt x="602" y="272"/>
                  </a:lnTo>
                  <a:lnTo>
                    <a:pt x="602" y="229"/>
                  </a:lnTo>
                  <a:lnTo>
                    <a:pt x="56" y="229"/>
                  </a:lnTo>
                  <a:lnTo>
                    <a:pt x="56" y="477"/>
                  </a:lnTo>
                  <a:lnTo>
                    <a:pt x="602" y="477"/>
                  </a:lnTo>
                  <a:lnTo>
                    <a:pt x="602" y="441"/>
                  </a:lnTo>
                  <a:lnTo>
                    <a:pt x="633" y="441"/>
                  </a:lnTo>
                  <a:lnTo>
                    <a:pt x="633" y="414"/>
                  </a:lnTo>
                  <a:lnTo>
                    <a:pt x="654" y="414"/>
                  </a:lnTo>
                  <a:lnTo>
                    <a:pt x="654" y="303"/>
                  </a:lnTo>
                  <a:close/>
                  <a:moveTo>
                    <a:pt x="572" y="448"/>
                  </a:moveTo>
                  <a:lnTo>
                    <a:pt x="86" y="448"/>
                  </a:lnTo>
                  <a:lnTo>
                    <a:pt x="86" y="259"/>
                  </a:lnTo>
                  <a:lnTo>
                    <a:pt x="572" y="259"/>
                  </a:lnTo>
                  <a:lnTo>
                    <a:pt x="572" y="448"/>
                  </a:lnTo>
                  <a:close/>
                  <a:moveTo>
                    <a:pt x="108" y="278"/>
                  </a:moveTo>
                  <a:lnTo>
                    <a:pt x="187" y="278"/>
                  </a:lnTo>
                  <a:lnTo>
                    <a:pt x="187" y="427"/>
                  </a:lnTo>
                  <a:lnTo>
                    <a:pt x="108" y="427"/>
                  </a:lnTo>
                  <a:lnTo>
                    <a:pt x="108"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68"/>
            <p:cNvSpPr/>
            <p:nvPr/>
          </p:nvSpPr>
          <p:spPr>
            <a:xfrm>
              <a:off x="3276300" y="1266125"/>
              <a:ext cx="2591400" cy="26496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8"/>
            <p:cNvSpPr/>
            <p:nvPr/>
          </p:nvSpPr>
          <p:spPr>
            <a:xfrm>
              <a:off x="3183650" y="3663725"/>
              <a:ext cx="2728500" cy="28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68"/>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A small break...</a:t>
            </a:r>
            <a:endParaRPr i="1" u="none" cap="none" strike="noStrike">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Welcome back!</a:t>
            </a:r>
            <a:endParaRPr i="1" u="none" cap="none" strike="noStrike">
              <a:solidFill>
                <a:srgbClr val="000000"/>
              </a:solidFill>
            </a:endParaRPr>
          </a:p>
        </p:txBody>
      </p:sp>
      <p:grpSp>
        <p:nvGrpSpPr>
          <p:cNvPr id="618" name="Google Shape;618;p69"/>
          <p:cNvGrpSpPr/>
          <p:nvPr/>
        </p:nvGrpSpPr>
        <p:grpSpPr>
          <a:xfrm>
            <a:off x="3221304" y="1218766"/>
            <a:ext cx="2699958" cy="2707619"/>
            <a:chOff x="3221304" y="1218766"/>
            <a:chExt cx="2699958" cy="2707619"/>
          </a:xfrm>
        </p:grpSpPr>
        <p:sp>
          <p:nvSpPr>
            <p:cNvPr id="619" name="Google Shape;619;p69"/>
            <p:cNvSpPr/>
            <p:nvPr/>
          </p:nvSpPr>
          <p:spPr>
            <a:xfrm>
              <a:off x="3221304" y="1218766"/>
              <a:ext cx="2699958" cy="2707619"/>
            </a:xfrm>
            <a:custGeom>
              <a:rect b="b" l="l" r="r" t="t"/>
              <a:pathLst>
                <a:path extrusionOk="0" h="706" w="704">
                  <a:moveTo>
                    <a:pt x="0" y="0"/>
                  </a:moveTo>
                  <a:lnTo>
                    <a:pt x="0" y="706"/>
                  </a:lnTo>
                  <a:lnTo>
                    <a:pt x="704" y="706"/>
                  </a:lnTo>
                  <a:lnTo>
                    <a:pt x="704" y="0"/>
                  </a:lnTo>
                  <a:lnTo>
                    <a:pt x="0" y="0"/>
                  </a:lnTo>
                  <a:close/>
                  <a:moveTo>
                    <a:pt x="673" y="676"/>
                  </a:moveTo>
                  <a:lnTo>
                    <a:pt x="29" y="676"/>
                  </a:lnTo>
                  <a:lnTo>
                    <a:pt x="29" y="31"/>
                  </a:lnTo>
                  <a:lnTo>
                    <a:pt x="673" y="31"/>
                  </a:lnTo>
                  <a:lnTo>
                    <a:pt x="673" y="676"/>
                  </a:lnTo>
                  <a:close/>
                  <a:moveTo>
                    <a:pt x="654" y="303"/>
                  </a:moveTo>
                  <a:lnTo>
                    <a:pt x="633" y="303"/>
                  </a:lnTo>
                  <a:lnTo>
                    <a:pt x="633" y="272"/>
                  </a:lnTo>
                  <a:lnTo>
                    <a:pt x="600" y="272"/>
                  </a:lnTo>
                  <a:lnTo>
                    <a:pt x="600" y="229"/>
                  </a:lnTo>
                  <a:lnTo>
                    <a:pt x="56" y="229"/>
                  </a:lnTo>
                  <a:lnTo>
                    <a:pt x="56" y="477"/>
                  </a:lnTo>
                  <a:lnTo>
                    <a:pt x="600" y="477"/>
                  </a:lnTo>
                  <a:lnTo>
                    <a:pt x="600" y="441"/>
                  </a:lnTo>
                  <a:lnTo>
                    <a:pt x="633" y="441"/>
                  </a:lnTo>
                  <a:lnTo>
                    <a:pt x="633" y="414"/>
                  </a:lnTo>
                  <a:lnTo>
                    <a:pt x="654" y="414"/>
                  </a:lnTo>
                  <a:lnTo>
                    <a:pt x="654" y="303"/>
                  </a:lnTo>
                  <a:close/>
                  <a:moveTo>
                    <a:pt x="571" y="448"/>
                  </a:moveTo>
                  <a:lnTo>
                    <a:pt x="85" y="448"/>
                  </a:lnTo>
                  <a:lnTo>
                    <a:pt x="85" y="259"/>
                  </a:lnTo>
                  <a:lnTo>
                    <a:pt x="571" y="259"/>
                  </a:lnTo>
                  <a:lnTo>
                    <a:pt x="571" y="448"/>
                  </a:lnTo>
                  <a:close/>
                  <a:moveTo>
                    <a:pt x="549" y="278"/>
                  </a:moveTo>
                  <a:lnTo>
                    <a:pt x="549" y="427"/>
                  </a:lnTo>
                  <a:lnTo>
                    <a:pt x="417" y="427"/>
                  </a:lnTo>
                  <a:lnTo>
                    <a:pt x="417" y="278"/>
                  </a:lnTo>
                  <a:lnTo>
                    <a:pt x="549" y="278"/>
                  </a:lnTo>
                  <a:close/>
                  <a:moveTo>
                    <a:pt x="261" y="278"/>
                  </a:moveTo>
                  <a:lnTo>
                    <a:pt x="395" y="278"/>
                  </a:lnTo>
                  <a:lnTo>
                    <a:pt x="395" y="427"/>
                  </a:lnTo>
                  <a:lnTo>
                    <a:pt x="261" y="427"/>
                  </a:lnTo>
                  <a:lnTo>
                    <a:pt x="261" y="278"/>
                  </a:lnTo>
                  <a:close/>
                  <a:moveTo>
                    <a:pt x="107" y="278"/>
                  </a:moveTo>
                  <a:lnTo>
                    <a:pt x="239" y="278"/>
                  </a:lnTo>
                  <a:lnTo>
                    <a:pt x="239" y="427"/>
                  </a:lnTo>
                  <a:lnTo>
                    <a:pt x="107" y="427"/>
                  </a:lnTo>
                  <a:lnTo>
                    <a:pt x="107" y="278"/>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69"/>
            <p:cNvSpPr/>
            <p:nvPr/>
          </p:nvSpPr>
          <p:spPr>
            <a:xfrm>
              <a:off x="3285925" y="1218850"/>
              <a:ext cx="2583300" cy="2673900"/>
            </a:xfrm>
            <a:prstGeom prst="rect">
              <a:avLst/>
            </a:prstGeom>
            <a:noFill/>
            <a:ln cap="flat" cmpd="sng" w="2286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69"/>
          <p:cNvSpPr/>
          <p:nvPr/>
        </p:nvSpPr>
        <p:spPr>
          <a:xfrm>
            <a:off x="3056365" y="1178845"/>
            <a:ext cx="3044700" cy="26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0"/>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Definitions</a:t>
            </a:r>
            <a:endParaRPr/>
          </a:p>
        </p:txBody>
      </p:sp>
      <p:sp>
        <p:nvSpPr>
          <p:cNvPr id="627" name="Google Shape;627;p70"/>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628" name="Google Shape;628;p70"/>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1"/>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pic>
        <p:nvPicPr>
          <p:cNvPr id="634" name="Google Shape;634;p71"/>
          <p:cNvPicPr preferRelativeResize="0"/>
          <p:nvPr/>
        </p:nvPicPr>
        <p:blipFill>
          <a:blip r:embed="rId3">
            <a:alphaModFix/>
          </a:blip>
          <a:stretch>
            <a:fillRect/>
          </a:stretch>
        </p:blipFill>
        <p:spPr>
          <a:xfrm>
            <a:off x="390925" y="967150"/>
            <a:ext cx="8735051" cy="338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p:nvPr/>
        </p:nvSpPr>
        <p:spPr>
          <a:xfrm>
            <a:off x="537882" y="4208929"/>
            <a:ext cx="1533000" cy="83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4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Agenda</a:t>
            </a:r>
            <a:endParaRPr/>
          </a:p>
        </p:txBody>
      </p:sp>
      <p:graphicFrame>
        <p:nvGraphicFramePr>
          <p:cNvPr id="294" name="Google Shape;294;p45"/>
          <p:cNvGraphicFramePr/>
          <p:nvPr/>
        </p:nvGraphicFramePr>
        <p:xfrm>
          <a:off x="430175" y="1145425"/>
          <a:ext cx="3000000" cy="3000000"/>
        </p:xfrm>
        <a:graphic>
          <a:graphicData uri="http://schemas.openxmlformats.org/drawingml/2006/table">
            <a:tbl>
              <a:tblPr>
                <a:noFill/>
                <a:tableStyleId>{3A0F54FB-8188-4305-8A99-57E2F388C72C}</a:tableStyleId>
              </a:tblPr>
              <a:tblGrid>
                <a:gridCol w="2761225"/>
                <a:gridCol w="2761200"/>
                <a:gridCol w="2761200"/>
              </a:tblGrid>
              <a:tr h="396200">
                <a:tc>
                  <a:txBody>
                    <a:bodyPr/>
                    <a:lstStyle/>
                    <a:p>
                      <a:pPr indent="0" lvl="0" marL="0" rtl="0" algn="ctr">
                        <a:spcBef>
                          <a:spcPts val="0"/>
                        </a:spcBef>
                        <a:spcAft>
                          <a:spcPts val="0"/>
                        </a:spcAft>
                        <a:buNone/>
                      </a:pPr>
                      <a:r>
                        <a:rPr b="1" lang="en-GB">
                          <a:solidFill>
                            <a:srgbClr val="FFFFFF"/>
                          </a:solidFill>
                        </a:rPr>
                        <a:t>Topic</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c>
                  <a:txBody>
                    <a:bodyPr/>
                    <a:lstStyle/>
                    <a:p>
                      <a:pPr indent="0" lvl="0" marL="0" rtl="0" algn="ctr">
                        <a:spcBef>
                          <a:spcPts val="0"/>
                        </a:spcBef>
                        <a:spcAft>
                          <a:spcPts val="0"/>
                        </a:spcAft>
                        <a:buNone/>
                      </a:pPr>
                      <a:r>
                        <a:rPr b="1" lang="en-GB">
                          <a:solidFill>
                            <a:srgbClr val="FFFFFF"/>
                          </a:solidFill>
                        </a:rPr>
                        <a:t>Time (mins)</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c>
                  <a:txBody>
                    <a:bodyPr/>
                    <a:lstStyle/>
                    <a:p>
                      <a:pPr indent="0" lvl="0" marL="0" rtl="0" algn="ctr">
                        <a:spcBef>
                          <a:spcPts val="0"/>
                        </a:spcBef>
                        <a:spcAft>
                          <a:spcPts val="0"/>
                        </a:spcAft>
                        <a:buNone/>
                      </a:pPr>
                      <a:r>
                        <a:rPr b="1" lang="en-GB">
                          <a:solidFill>
                            <a:srgbClr val="FFFFFF"/>
                          </a:solidFill>
                        </a:rPr>
                        <a:t>Timestamps</a:t>
                      </a:r>
                      <a:endParaRPr b="1">
                        <a:solidFill>
                          <a:srgbClr val="FFFFFF"/>
                        </a:solidFill>
                      </a:endParaRPr>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D04A02"/>
                    </a:solidFill>
                  </a:tcPr>
                </a:tc>
              </a:tr>
              <a:tr h="100000">
                <a:tc>
                  <a:txBody>
                    <a:bodyPr/>
                    <a:lstStyle/>
                    <a:p>
                      <a:pPr indent="0" lvl="0" marL="0" rtl="0" algn="l">
                        <a:spcBef>
                          <a:spcPts val="0"/>
                        </a:spcBef>
                        <a:spcAft>
                          <a:spcPts val="0"/>
                        </a:spcAft>
                        <a:buNone/>
                      </a:pPr>
                      <a:r>
                        <a:rPr b="1" lang="en-GB" sz="900"/>
                        <a:t>Start TW4</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5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13:05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Introduction &amp; Who’s in the room</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5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13:10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TW3 Recap</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10</a:t>
                      </a:r>
                      <a:r>
                        <a:rPr lang="en-GB" sz="900"/>
                        <a:t>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13:20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Changes to the models since TW3</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4</a:t>
                      </a:r>
                      <a:r>
                        <a:rPr lang="en-GB" sz="900"/>
                        <a:t>0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14:00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341450">
                <a:tc>
                  <a:txBody>
                    <a:bodyPr/>
                    <a:lstStyle/>
                    <a:p>
                      <a:pPr indent="0" lvl="0" marL="0" rtl="0" algn="l">
                        <a:spcBef>
                          <a:spcPts val="0"/>
                        </a:spcBef>
                        <a:spcAft>
                          <a:spcPts val="0"/>
                        </a:spcAft>
                        <a:buNone/>
                      </a:pPr>
                      <a:r>
                        <a:rPr b="1" lang="en-GB" sz="900"/>
                        <a:t>Break</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900"/>
                        <a:t>10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GB" sz="900"/>
                        <a:t>14:10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solidFill>
                      <a:srgbClr val="F4CCCC"/>
                    </a:solidFill>
                  </a:tcPr>
                </a:tc>
              </a:tr>
              <a:tr h="341450">
                <a:tc>
                  <a:txBody>
                    <a:bodyPr/>
                    <a:lstStyle/>
                    <a:p>
                      <a:pPr indent="0" lvl="0" marL="0" rtl="0" algn="l">
                        <a:spcBef>
                          <a:spcPts val="0"/>
                        </a:spcBef>
                        <a:spcAft>
                          <a:spcPts val="0"/>
                        </a:spcAft>
                        <a:buNone/>
                      </a:pPr>
                      <a:r>
                        <a:rPr b="1" lang="en-GB" sz="900"/>
                        <a:t>Definitions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40</a:t>
                      </a:r>
                      <a:r>
                        <a:rPr lang="en-GB" sz="900"/>
                        <a:t> mins</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14:50</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GB" sz="900"/>
                        <a:t>Online Publication</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 min</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15:05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GB" sz="900"/>
                        <a:t>NGSI-LD Alignment</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10</a:t>
                      </a:r>
                      <a:r>
                        <a:rPr lang="en-GB" sz="900"/>
                        <a:t> min</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15:15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GB" sz="900"/>
                        <a:t>Next Steps</a:t>
                      </a:r>
                      <a:endParaRPr b="1"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10 min</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c>
                  <a:txBody>
                    <a:bodyPr/>
                    <a:lstStyle/>
                    <a:p>
                      <a:pPr indent="0" lvl="0" marL="0" rtl="0" algn="l">
                        <a:spcBef>
                          <a:spcPts val="0"/>
                        </a:spcBef>
                        <a:spcAft>
                          <a:spcPts val="0"/>
                        </a:spcAft>
                        <a:buNone/>
                      </a:pPr>
                      <a:r>
                        <a:rPr lang="en-GB" sz="900"/>
                        <a:t>15:25</a:t>
                      </a:r>
                      <a:endParaRPr sz="900"/>
                    </a:p>
                  </a:txBody>
                  <a:tcPr marT="91425" marB="91425" marR="91425" marL="91425">
                    <a:lnL cap="flat" cmpd="sng" w="9525">
                      <a:solidFill>
                        <a:srgbClr val="D04A02"/>
                      </a:solidFill>
                      <a:prstDash val="solid"/>
                      <a:round/>
                      <a:headEnd len="sm" w="sm" type="none"/>
                      <a:tailEnd len="sm" w="sm" type="none"/>
                    </a:lnL>
                    <a:lnR cap="flat" cmpd="sng" w="9525">
                      <a:solidFill>
                        <a:srgbClr val="D04A02"/>
                      </a:solidFill>
                      <a:prstDash val="solid"/>
                      <a:round/>
                      <a:headEnd len="sm" w="sm" type="none"/>
                      <a:tailEnd len="sm" w="sm" type="none"/>
                    </a:lnR>
                    <a:lnT cap="flat" cmpd="sng" w="9525">
                      <a:solidFill>
                        <a:srgbClr val="D04A02"/>
                      </a:solidFill>
                      <a:prstDash val="solid"/>
                      <a:round/>
                      <a:headEnd len="sm" w="sm" type="none"/>
                      <a:tailEnd len="sm" w="sm" type="none"/>
                    </a:lnT>
                    <a:lnB cap="flat" cmpd="sng" w="9525">
                      <a:solidFill>
                        <a:srgbClr val="D04A02"/>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2"/>
          <p:cNvSpPr/>
          <p:nvPr/>
        </p:nvSpPr>
        <p:spPr>
          <a:xfrm>
            <a:off x="2791050" y="3246325"/>
            <a:ext cx="3561900" cy="136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2"/>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sp>
        <p:nvSpPr>
          <p:cNvPr id="641" name="Google Shape;641;p72"/>
          <p:cNvSpPr txBox="1"/>
          <p:nvPr/>
        </p:nvSpPr>
        <p:spPr>
          <a:xfrm>
            <a:off x="660175" y="1080925"/>
            <a:ext cx="8175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Observation</a:t>
            </a:r>
            <a:br>
              <a:rPr lang="en-GB">
                <a:latin typeface="Proxima Nova"/>
                <a:ea typeface="Proxima Nova"/>
                <a:cs typeface="Proxima Nova"/>
                <a:sym typeface="Proxima Nova"/>
              </a:rPr>
            </a:br>
            <a:r>
              <a:rPr lang="en-GB">
                <a:latin typeface="Proxima Nova"/>
                <a:ea typeface="Proxima Nova"/>
                <a:cs typeface="Proxima Nova"/>
                <a:sym typeface="Proxima Nova"/>
              </a:rPr>
              <a:t>“An observation is the act of observing a property” - ISO O&amp;M</a:t>
            </a:r>
            <a:br>
              <a:rPr lang="en-GB">
                <a:latin typeface="Proxima Nova"/>
                <a:ea typeface="Proxima Nova"/>
                <a:cs typeface="Proxima Nova"/>
                <a:sym typeface="Proxima Nova"/>
              </a:rPr>
            </a:br>
            <a:br>
              <a:rPr lang="en-GB">
                <a:latin typeface="Proxima Nova"/>
                <a:ea typeface="Proxima Nova"/>
                <a:cs typeface="Proxima Nova"/>
                <a:sym typeface="Proxima Nova"/>
              </a:rPr>
            </a:br>
            <a:r>
              <a:rPr b="1" lang="en-GB">
                <a:latin typeface="Proxima Nova"/>
                <a:ea typeface="Proxima Nova"/>
                <a:cs typeface="Proxima Nova"/>
                <a:sym typeface="Proxima Nova"/>
              </a:rPr>
              <a:t>Feedback</a:t>
            </a:r>
            <a:br>
              <a:rPr i="1" lang="en-GB">
                <a:latin typeface="Proxima Nova"/>
                <a:ea typeface="Proxima Nova"/>
                <a:cs typeface="Proxima Nova"/>
                <a:sym typeface="Proxima Nova"/>
              </a:rPr>
            </a:br>
            <a:r>
              <a:rPr i="1" lang="en-GB">
                <a:latin typeface="Proxima Nova"/>
                <a:ea typeface="Proxima Nova"/>
                <a:cs typeface="Proxima Nova"/>
                <a:sym typeface="Proxima Nova"/>
              </a:rPr>
              <a:t>“An observation is the act of observing a property of a feature to come to a result. An observation can be seen as a composed object consisting of components that provide relevant observation details.”</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b="1" lang="en-GB" u="sng">
                <a:latin typeface="Proxima Nova"/>
                <a:ea typeface="Proxima Nova"/>
                <a:cs typeface="Proxima Nova"/>
                <a:sym typeface="Proxima Nova"/>
              </a:rPr>
              <a:t>Proposal</a:t>
            </a:r>
            <a:endParaRPr b="1" u="sng">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Update definition and include the feedback as additional information in the usageNotes as illustrated below:</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42" name="Google Shape;642;p72"/>
          <p:cNvPicPr preferRelativeResize="0"/>
          <p:nvPr/>
        </p:nvPicPr>
        <p:blipFill rotWithShape="1">
          <a:blip r:embed="rId3">
            <a:alphaModFix/>
          </a:blip>
          <a:srcRect b="71570" l="0" r="0" t="0"/>
          <a:stretch/>
        </p:blipFill>
        <p:spPr>
          <a:xfrm>
            <a:off x="2834550" y="3345850"/>
            <a:ext cx="3482074" cy="172575"/>
          </a:xfrm>
          <a:prstGeom prst="rect">
            <a:avLst/>
          </a:prstGeom>
          <a:noFill/>
          <a:ln>
            <a:noFill/>
          </a:ln>
        </p:spPr>
      </p:pic>
      <p:sp>
        <p:nvSpPr>
          <p:cNvPr id="643" name="Google Shape;643;p72"/>
          <p:cNvSpPr txBox="1"/>
          <p:nvPr/>
        </p:nvSpPr>
        <p:spPr>
          <a:xfrm>
            <a:off x="2791025" y="3483625"/>
            <a:ext cx="35256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800">
                <a:latin typeface="Proxima Nova"/>
                <a:ea typeface="Proxima Nova"/>
                <a:cs typeface="Proxima Nova"/>
                <a:sym typeface="Proxima Nova"/>
              </a:rPr>
              <a:t>Definition</a:t>
            </a:r>
            <a:endParaRPr b="1" sz="800">
              <a:latin typeface="Proxima Nova"/>
              <a:ea typeface="Proxima Nova"/>
              <a:cs typeface="Proxima Nova"/>
              <a:sym typeface="Proxima Nova"/>
            </a:endParaRPr>
          </a:p>
          <a:p>
            <a:pPr indent="0" lvl="0" marL="0" rtl="0" algn="just">
              <a:spcBef>
                <a:spcPts val="0"/>
              </a:spcBef>
              <a:spcAft>
                <a:spcPts val="0"/>
              </a:spcAft>
              <a:buNone/>
            </a:pPr>
            <a:r>
              <a:rPr lang="en-GB" sz="800">
                <a:latin typeface="Proxima Nova"/>
                <a:ea typeface="Proxima Nova"/>
                <a:cs typeface="Proxima Nova"/>
                <a:sym typeface="Proxima Nova"/>
              </a:rPr>
              <a:t>The determination of the value of a particular characteristic of an object at a given time or between two times.</a:t>
            </a:r>
            <a:endParaRPr sz="800">
              <a:latin typeface="Proxima Nova"/>
              <a:ea typeface="Proxima Nova"/>
              <a:cs typeface="Proxima Nova"/>
              <a:sym typeface="Proxima Nova"/>
            </a:endParaRPr>
          </a:p>
          <a:p>
            <a:pPr indent="0" lvl="0" marL="0" rtl="0" algn="just">
              <a:spcBef>
                <a:spcPts val="0"/>
              </a:spcBef>
              <a:spcAft>
                <a:spcPts val="0"/>
              </a:spcAft>
              <a:buNone/>
            </a:pPr>
            <a:r>
              <a:t/>
            </a:r>
            <a:endParaRPr sz="800">
              <a:latin typeface="Proxima Nova"/>
              <a:ea typeface="Proxima Nova"/>
              <a:cs typeface="Proxima Nova"/>
              <a:sym typeface="Proxima Nova"/>
            </a:endParaRPr>
          </a:p>
          <a:p>
            <a:pPr indent="0" lvl="0" marL="0" rtl="0" algn="just">
              <a:spcBef>
                <a:spcPts val="0"/>
              </a:spcBef>
              <a:spcAft>
                <a:spcPts val="0"/>
              </a:spcAft>
              <a:buNone/>
            </a:pPr>
            <a:r>
              <a:rPr b="1" lang="en-GB" sz="800">
                <a:latin typeface="Proxima Nova"/>
                <a:ea typeface="Proxima Nova"/>
                <a:cs typeface="Proxima Nova"/>
                <a:sym typeface="Proxima Nova"/>
              </a:rPr>
              <a:t>Usage</a:t>
            </a:r>
            <a:endParaRPr b="1" sz="800">
              <a:latin typeface="Proxima Nova"/>
              <a:ea typeface="Proxima Nova"/>
              <a:cs typeface="Proxima Nova"/>
              <a:sym typeface="Proxima Nova"/>
            </a:endParaRPr>
          </a:p>
          <a:p>
            <a:pPr indent="0" lvl="0" marL="0" rtl="0" algn="just">
              <a:spcBef>
                <a:spcPts val="0"/>
              </a:spcBef>
              <a:spcAft>
                <a:spcPts val="0"/>
              </a:spcAft>
              <a:buNone/>
            </a:pPr>
            <a:r>
              <a:rPr lang="en-GB" sz="800">
                <a:latin typeface="Proxima Nova"/>
                <a:ea typeface="Proxima Nova"/>
                <a:cs typeface="Proxima Nova"/>
                <a:sym typeface="Proxima Nova"/>
              </a:rPr>
              <a:t>An observation is the act of observing a property of a feature to come to a result. An observation can be seen as a composed object consisting of components that provide relevant observation details</a:t>
            </a:r>
            <a:endParaRPr sz="800">
              <a:latin typeface="Proxima Nova"/>
              <a:ea typeface="Proxima Nova"/>
              <a:cs typeface="Proxima Nova"/>
              <a:sym typeface="Proxima Nova"/>
            </a:endParaRPr>
          </a:p>
        </p:txBody>
      </p:sp>
      <p:grpSp>
        <p:nvGrpSpPr>
          <p:cNvPr id="644" name="Google Shape;644;p72"/>
          <p:cNvGrpSpPr/>
          <p:nvPr/>
        </p:nvGrpSpPr>
        <p:grpSpPr>
          <a:xfrm>
            <a:off x="2610112" y="4682729"/>
            <a:ext cx="4010838" cy="435292"/>
            <a:chOff x="5272500" y="3774791"/>
            <a:chExt cx="4010838" cy="435292"/>
          </a:xfrm>
        </p:grpSpPr>
        <p:sp>
          <p:nvSpPr>
            <p:cNvPr id="645" name="Google Shape;645;p72"/>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(+1) or disagree (-1)?</a:t>
              </a:r>
              <a:endParaRPr/>
            </a:p>
          </p:txBody>
        </p:sp>
        <p:pic>
          <p:nvPicPr>
            <p:cNvPr id="646" name="Google Shape;646;p72"/>
            <p:cNvPicPr preferRelativeResize="0"/>
            <p:nvPr/>
          </p:nvPicPr>
          <p:blipFill>
            <a:blip r:embed="rId4">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3"/>
          <p:cNvSpPr txBox="1"/>
          <p:nvPr/>
        </p:nvSpPr>
        <p:spPr>
          <a:xfrm>
            <a:off x="660175" y="1080925"/>
            <a:ext cx="8175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Property</a:t>
            </a:r>
            <a:br>
              <a:rPr lang="en-GB">
                <a:latin typeface="Proxima Nova"/>
                <a:ea typeface="Proxima Nova"/>
                <a:cs typeface="Proxima Nova"/>
                <a:sym typeface="Proxima Nova"/>
              </a:rPr>
            </a:br>
            <a:r>
              <a:rPr lang="en-GB">
                <a:latin typeface="Proxima Nova"/>
                <a:ea typeface="Proxima Nova"/>
                <a:cs typeface="Proxima Nova"/>
                <a:sym typeface="Proxima Nova"/>
              </a:rPr>
              <a:t>A property is a facet or attribute of an object referenced by a name. - ISO O&amp;M</a:t>
            </a:r>
            <a:br>
              <a:rPr lang="en-GB">
                <a:latin typeface="Proxima Nova"/>
                <a:ea typeface="Proxima Nova"/>
                <a:cs typeface="Proxima Nova"/>
                <a:sym typeface="Proxima Nova"/>
              </a:rPr>
            </a:br>
            <a:br>
              <a:rPr lang="en-GB">
                <a:latin typeface="Proxima Nova"/>
                <a:ea typeface="Proxima Nova"/>
                <a:cs typeface="Proxima Nova"/>
                <a:sym typeface="Proxima Nova"/>
              </a:rPr>
            </a:br>
            <a:r>
              <a:rPr b="1" lang="en-GB">
                <a:latin typeface="Proxima Nova"/>
                <a:ea typeface="Proxima Nova"/>
                <a:cs typeface="Proxima Nova"/>
                <a:sym typeface="Proxima Nova"/>
              </a:rPr>
              <a:t>Feedback</a:t>
            </a:r>
            <a:br>
              <a:rPr i="1" lang="en-GB">
                <a:latin typeface="Proxima Nova"/>
                <a:ea typeface="Proxima Nova"/>
                <a:cs typeface="Proxima Nova"/>
                <a:sym typeface="Proxima Nova"/>
              </a:rPr>
            </a:br>
            <a:r>
              <a:rPr i="1" lang="en-GB">
                <a:latin typeface="Proxima Nova"/>
                <a:ea typeface="Proxima Nova"/>
                <a:cs typeface="Proxima Nova"/>
                <a:sym typeface="Proxima Nova"/>
              </a:rPr>
              <a:t>A property is an </a:t>
            </a:r>
            <a:r>
              <a:rPr b="1" i="1" lang="en-GB">
                <a:latin typeface="Proxima Nova"/>
                <a:ea typeface="Proxima Nova"/>
                <a:cs typeface="Proxima Nova"/>
                <a:sym typeface="Proxima Nova"/>
              </a:rPr>
              <a:t>observable</a:t>
            </a:r>
            <a:r>
              <a:rPr lang="en-GB"/>
              <a:t> </a:t>
            </a:r>
            <a:r>
              <a:rPr i="1" lang="en-GB"/>
              <a:t>facet or attribute of an object referenced by a name. </a:t>
            </a:r>
            <a:endParaRPr i="1"/>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b="1" lang="en-GB" u="sng">
                <a:latin typeface="Proxima Nova"/>
                <a:ea typeface="Proxima Nova"/>
                <a:cs typeface="Proxima Nova"/>
                <a:sym typeface="Proxima Nova"/>
              </a:rPr>
              <a:t>Proposal</a:t>
            </a:r>
            <a:endParaRPr b="1" u="sng">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Maintain ISO definition.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2" name="Google Shape;652;p73"/>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grpSp>
        <p:nvGrpSpPr>
          <p:cNvPr id="653" name="Google Shape;653;p73"/>
          <p:cNvGrpSpPr/>
          <p:nvPr/>
        </p:nvGrpSpPr>
        <p:grpSpPr>
          <a:xfrm>
            <a:off x="2610112" y="4530329"/>
            <a:ext cx="4010838" cy="435292"/>
            <a:chOff x="5272500" y="3774791"/>
            <a:chExt cx="4010838" cy="435292"/>
          </a:xfrm>
        </p:grpSpPr>
        <p:sp>
          <p:nvSpPr>
            <p:cNvPr id="654" name="Google Shape;654;p73"/>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(+1) or disagree (-1)?</a:t>
              </a:r>
              <a:endParaRPr/>
            </a:p>
          </p:txBody>
        </p:sp>
        <p:pic>
          <p:nvPicPr>
            <p:cNvPr id="655" name="Google Shape;655;p73"/>
            <p:cNvPicPr preferRelativeResize="0"/>
            <p:nvPr/>
          </p:nvPicPr>
          <p:blipFill>
            <a:blip r:embed="rId3">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4"/>
          <p:cNvSpPr txBox="1"/>
          <p:nvPr/>
        </p:nvSpPr>
        <p:spPr>
          <a:xfrm>
            <a:off x="660175" y="1080925"/>
            <a:ext cx="817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Metadata</a:t>
            </a:r>
            <a:br>
              <a:rPr lang="en-GB">
                <a:latin typeface="Proxima Nova"/>
                <a:ea typeface="Proxima Nova"/>
                <a:cs typeface="Proxima Nova"/>
                <a:sym typeface="Proxima Nova"/>
              </a:rPr>
            </a:br>
            <a:r>
              <a:rPr lang="en-GB">
                <a:latin typeface="Proxima Nova"/>
                <a:ea typeface="Proxima Nova"/>
                <a:cs typeface="Proxima Nova"/>
                <a:sym typeface="Proxima Nova"/>
              </a:rPr>
              <a:t>Metadata is data that contains information about data. - ISO</a:t>
            </a:r>
            <a:br>
              <a:rPr lang="en-GB">
                <a:latin typeface="Proxima Nova"/>
                <a:ea typeface="Proxima Nova"/>
                <a:cs typeface="Proxima Nova"/>
                <a:sym typeface="Proxima Nova"/>
              </a:rPr>
            </a:br>
            <a:br>
              <a:rPr lang="en-GB">
                <a:latin typeface="Proxima Nova"/>
                <a:ea typeface="Proxima Nova"/>
                <a:cs typeface="Proxima Nova"/>
                <a:sym typeface="Proxima Nova"/>
              </a:rPr>
            </a:br>
            <a:r>
              <a:rPr b="1" lang="en-GB">
                <a:latin typeface="Proxima Nova"/>
                <a:ea typeface="Proxima Nova"/>
                <a:cs typeface="Proxima Nova"/>
                <a:sym typeface="Proxima Nova"/>
              </a:rPr>
              <a:t>Feedback</a:t>
            </a:r>
            <a:br>
              <a:rPr i="1" lang="en-GB">
                <a:latin typeface="Proxima Nova"/>
                <a:ea typeface="Proxima Nova"/>
                <a:cs typeface="Proxima Nova"/>
                <a:sym typeface="Proxima Nova"/>
              </a:rPr>
            </a:br>
            <a:r>
              <a:rPr i="1" lang="en-GB">
                <a:latin typeface="Proxima Nova"/>
                <a:ea typeface="Proxima Nova"/>
                <a:cs typeface="Proxima Nova"/>
                <a:sym typeface="Proxima Nova"/>
              </a:rPr>
              <a:t>Metadata is data that contains additional information about observations not captured by any of the other classes (for example status of the observation, validity of the observation…)</a:t>
            </a:r>
            <a:endParaRPr i="1"/>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b="1" lang="en-GB" u="sng">
                <a:latin typeface="Proxima Nova"/>
                <a:ea typeface="Proxima Nova"/>
                <a:cs typeface="Proxima Nova"/>
                <a:sym typeface="Proxima Nova"/>
              </a:rPr>
              <a:t>Proposal</a:t>
            </a:r>
            <a:endParaRPr b="1" u="sng">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Maintain ISO definition of Metadata</a:t>
            </a:r>
            <a:r>
              <a:rPr lang="en-GB">
                <a:latin typeface="Proxima Nova"/>
                <a:ea typeface="Proxima Nova"/>
                <a:cs typeface="Proxima Nova"/>
                <a:sym typeface="Proxima Nova"/>
              </a:rPr>
              <a:t> and include usage note with additional information.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1" name="Google Shape;661;p74"/>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grpSp>
        <p:nvGrpSpPr>
          <p:cNvPr id="662" name="Google Shape;662;p74"/>
          <p:cNvGrpSpPr/>
          <p:nvPr/>
        </p:nvGrpSpPr>
        <p:grpSpPr>
          <a:xfrm>
            <a:off x="2610112" y="4682729"/>
            <a:ext cx="4010838" cy="435292"/>
            <a:chOff x="5272500" y="3774791"/>
            <a:chExt cx="4010838" cy="435292"/>
          </a:xfrm>
        </p:grpSpPr>
        <p:sp>
          <p:nvSpPr>
            <p:cNvPr id="663" name="Google Shape;663;p74"/>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(+1) or disagree (-1)?</a:t>
              </a:r>
              <a:endParaRPr/>
            </a:p>
          </p:txBody>
        </p:sp>
        <p:pic>
          <p:nvPicPr>
            <p:cNvPr id="664" name="Google Shape;664;p74"/>
            <p:cNvPicPr preferRelativeResize="0"/>
            <p:nvPr/>
          </p:nvPicPr>
          <p:blipFill>
            <a:blip r:embed="rId3">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5"/>
          <p:cNvSpPr txBox="1"/>
          <p:nvPr/>
        </p:nvSpPr>
        <p:spPr>
          <a:xfrm>
            <a:off x="660175" y="1080925"/>
            <a:ext cx="8175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Procedure</a:t>
            </a:r>
            <a:br>
              <a:rPr lang="en-GB">
                <a:latin typeface="Proxima Nova"/>
                <a:ea typeface="Proxima Nova"/>
                <a:cs typeface="Proxima Nova"/>
                <a:sym typeface="Proxima Nova"/>
              </a:rPr>
            </a:br>
            <a:r>
              <a:rPr lang="en-GB">
                <a:latin typeface="Proxima Nova"/>
                <a:ea typeface="Proxima Nova"/>
                <a:cs typeface="Proxima Nova"/>
                <a:sym typeface="Proxima Nova"/>
              </a:rPr>
              <a:t>A workflow, </a:t>
            </a:r>
            <a:r>
              <a:rPr lang="en-GB">
                <a:latin typeface="Proxima Nova"/>
                <a:ea typeface="Proxima Nova"/>
                <a:cs typeface="Proxima Nova"/>
                <a:sym typeface="Proxima Nova"/>
              </a:rPr>
              <a:t>protocol</a:t>
            </a:r>
            <a:r>
              <a:rPr lang="en-GB">
                <a:latin typeface="Proxima Nova"/>
                <a:ea typeface="Proxima Nova"/>
                <a:cs typeface="Proxima Nova"/>
                <a:sym typeface="Proxima Nova"/>
              </a:rPr>
              <a:t>, plan, algorithm or computational method specifying how to make an observation, create a sample</a:t>
            </a:r>
            <a:r>
              <a:rPr b="1" lang="en-GB" strike="sngStrike">
                <a:latin typeface="Proxima Nova"/>
                <a:ea typeface="Proxima Nova"/>
                <a:cs typeface="Proxima Nova"/>
                <a:sym typeface="Proxima Nova"/>
              </a:rPr>
              <a:t>, or make a change to the state of the world (an actuation)</a:t>
            </a:r>
            <a:r>
              <a:rPr lang="en-GB">
                <a:latin typeface="Proxima Nova"/>
                <a:ea typeface="Proxima Nova"/>
                <a:cs typeface="Proxima Nova"/>
                <a:sym typeface="Proxima Nova"/>
              </a:rPr>
              <a:t>. A procedure is </a:t>
            </a:r>
            <a:r>
              <a:rPr lang="en-GB">
                <a:latin typeface="Proxima Nova"/>
                <a:ea typeface="Proxima Nova"/>
                <a:cs typeface="Proxima Nova"/>
                <a:sym typeface="Proxima Nova"/>
              </a:rPr>
              <a:t>reusable</a:t>
            </a:r>
            <a:r>
              <a:rPr lang="en-GB">
                <a:latin typeface="Proxima Nova"/>
                <a:ea typeface="Proxima Nova"/>
                <a:cs typeface="Proxima Nova"/>
                <a:sym typeface="Proxima Nova"/>
              </a:rPr>
              <a:t>, and might be involved in many observations, samplings or actuations. It explains the </a:t>
            </a:r>
            <a:r>
              <a:rPr lang="en-GB">
                <a:latin typeface="Proxima Nova"/>
                <a:ea typeface="Proxima Nova"/>
                <a:cs typeface="Proxima Nova"/>
                <a:sym typeface="Proxima Nova"/>
              </a:rPr>
              <a:t>steps to be carried out to arrive at reproducible results.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GB">
                <a:latin typeface="Proxima Nova"/>
                <a:ea typeface="Proxima Nova"/>
                <a:cs typeface="Proxima Nova"/>
                <a:sym typeface="Proxima Nova"/>
              </a:rPr>
              <a:t>Platform</a:t>
            </a:r>
            <a:br>
              <a:rPr lang="en-GB">
                <a:latin typeface="Proxima Nova"/>
                <a:ea typeface="Proxima Nova"/>
                <a:cs typeface="Proxima Nova"/>
                <a:sym typeface="Proxima Nova"/>
              </a:rPr>
            </a:br>
            <a:r>
              <a:rPr lang="en-GB">
                <a:latin typeface="Proxima Nova"/>
                <a:ea typeface="Proxima Nova"/>
                <a:cs typeface="Proxima Nova"/>
                <a:sym typeface="Proxima Nova"/>
              </a:rPr>
              <a:t>A platform is an entity that hosts other entities, particularly sensors,</a:t>
            </a:r>
            <a:r>
              <a:rPr b="1" lang="en-GB" strike="sngStrike">
                <a:latin typeface="Proxima Nova"/>
                <a:ea typeface="Proxima Nova"/>
                <a:cs typeface="Proxima Nova"/>
                <a:sym typeface="Proxima Nova"/>
              </a:rPr>
              <a:t> actuators, </a:t>
            </a:r>
            <a:r>
              <a:rPr lang="en-GB">
                <a:latin typeface="Proxima Nova"/>
                <a:ea typeface="Proxima Nova"/>
                <a:cs typeface="Proxima Nova"/>
                <a:sym typeface="Proxima Nova"/>
              </a:rPr>
              <a:t>samplers and other platforms.</a:t>
            </a:r>
            <a:br>
              <a:rPr lang="en-GB">
                <a:latin typeface="Proxima Nova"/>
                <a:ea typeface="Proxima Nova"/>
                <a:cs typeface="Proxima Nova"/>
                <a:sym typeface="Proxima Nova"/>
              </a:rPr>
            </a:br>
            <a:br>
              <a:rPr lang="en-GB">
                <a:latin typeface="Proxima Nova"/>
                <a:ea typeface="Proxima Nova"/>
                <a:cs typeface="Proxima Nova"/>
                <a:sym typeface="Proxima Nova"/>
              </a:rPr>
            </a:br>
            <a:r>
              <a:rPr b="1" lang="en-GB">
                <a:latin typeface="Proxima Nova"/>
                <a:ea typeface="Proxima Nova"/>
                <a:cs typeface="Proxima Nova"/>
                <a:sym typeface="Proxima Nova"/>
              </a:rPr>
              <a:t>System capability</a:t>
            </a:r>
            <a:endParaRPr b="1">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Describes normal measurement, </a:t>
            </a:r>
            <a:r>
              <a:rPr b="1" lang="en-GB" strike="sngStrike">
                <a:latin typeface="Proxima Nova"/>
                <a:ea typeface="Proxima Nova"/>
                <a:cs typeface="Proxima Nova"/>
                <a:sym typeface="Proxima Nova"/>
              </a:rPr>
              <a:t>actuation, </a:t>
            </a:r>
            <a:r>
              <a:rPr lang="en-GB">
                <a:latin typeface="Proxima Nova"/>
                <a:ea typeface="Proxima Nova"/>
                <a:cs typeface="Proxima Nova"/>
                <a:sym typeface="Proxima Nova"/>
              </a:rPr>
              <a:t>sampling properties such as accuracy, range, […] - SSN</a:t>
            </a:r>
            <a:endParaRPr>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b="1" lang="en-GB" u="sng">
                <a:latin typeface="Proxima Nova"/>
                <a:ea typeface="Proxima Nova"/>
                <a:cs typeface="Proxima Nova"/>
                <a:sym typeface="Proxima Nova"/>
              </a:rPr>
              <a:t>Proposal</a:t>
            </a:r>
            <a:endParaRPr b="1" u="sng">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Leave out reference to concept of actuation as it is not included in the model</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70" name="Google Shape;670;p75"/>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grpSp>
        <p:nvGrpSpPr>
          <p:cNvPr id="671" name="Google Shape;671;p75"/>
          <p:cNvGrpSpPr/>
          <p:nvPr/>
        </p:nvGrpSpPr>
        <p:grpSpPr>
          <a:xfrm>
            <a:off x="2610112" y="4682729"/>
            <a:ext cx="4010838" cy="435292"/>
            <a:chOff x="5272500" y="3774791"/>
            <a:chExt cx="4010838" cy="435292"/>
          </a:xfrm>
        </p:grpSpPr>
        <p:sp>
          <p:nvSpPr>
            <p:cNvPr id="672" name="Google Shape;672;p75"/>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(+1) or disagree (-1)?</a:t>
              </a:r>
              <a:endParaRPr/>
            </a:p>
          </p:txBody>
        </p:sp>
        <p:pic>
          <p:nvPicPr>
            <p:cNvPr id="673" name="Google Shape;673;p75"/>
            <p:cNvPicPr preferRelativeResize="0"/>
            <p:nvPr/>
          </p:nvPicPr>
          <p:blipFill>
            <a:blip r:embed="rId3">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6"/>
          <p:cNvSpPr txBox="1"/>
          <p:nvPr/>
        </p:nvSpPr>
        <p:spPr>
          <a:xfrm>
            <a:off x="660175" y="1080925"/>
            <a:ext cx="8175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Proxima Nova"/>
                <a:ea typeface="Proxima Nova"/>
                <a:cs typeface="Proxima Nova"/>
                <a:sym typeface="Proxima Nova"/>
              </a:rPr>
              <a:t>AirFeature</a:t>
            </a:r>
            <a:endParaRPr b="1">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Air Features are abstractions of real world phenomena, in this case pertaining to air.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GB">
                <a:latin typeface="Proxima Nova"/>
                <a:ea typeface="Proxima Nova"/>
                <a:cs typeface="Proxima Nova"/>
                <a:sym typeface="Proxima Nova"/>
              </a:rPr>
              <a:t>WaterFeature</a:t>
            </a:r>
            <a:endParaRPr b="1">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Water Features are abstractions of real world phenomena, in this case pertaining to water.</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i="1" lang="en-GB">
                <a:latin typeface="Proxima Nova"/>
                <a:ea typeface="Proxima Nova"/>
                <a:cs typeface="Proxima Nova"/>
                <a:sym typeface="Proxima Nova"/>
              </a:rPr>
              <a:t>Feedback</a:t>
            </a:r>
            <a:endParaRPr b="1" i="1">
              <a:latin typeface="Proxima Nova"/>
              <a:ea typeface="Proxima Nova"/>
              <a:cs typeface="Proxima Nova"/>
              <a:sym typeface="Proxima Nova"/>
            </a:endParaRPr>
          </a:p>
          <a:p>
            <a:pPr indent="0" lvl="0" marL="0" rtl="0" algn="l">
              <a:spcBef>
                <a:spcPts val="0"/>
              </a:spcBef>
              <a:spcAft>
                <a:spcPts val="0"/>
              </a:spcAft>
              <a:buNone/>
            </a:pPr>
            <a:r>
              <a:rPr i="1" lang="en-GB">
                <a:latin typeface="Proxima Nova"/>
                <a:ea typeface="Proxima Nova"/>
                <a:cs typeface="Proxima Nova"/>
                <a:sym typeface="Proxima Nova"/>
              </a:rPr>
              <a:t>A feature type pertaining to air/water, to refer to the high-level real-world air/water phenomena/concept of SamplingFeatures.</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b="1" lang="en-GB" u="sng">
                <a:latin typeface="Proxima Nova"/>
                <a:ea typeface="Proxima Nova"/>
                <a:cs typeface="Proxima Nova"/>
                <a:sym typeface="Proxima Nova"/>
              </a:rPr>
              <a:t>Proposal</a:t>
            </a:r>
            <a:endParaRPr b="1" u="sng">
              <a:latin typeface="Proxima Nova"/>
              <a:ea typeface="Proxima Nova"/>
              <a:cs typeface="Proxima Nova"/>
              <a:sym typeface="Proxima Nova"/>
            </a:endParaRPr>
          </a:p>
          <a:p>
            <a:pPr indent="0" lvl="0" marL="0" rtl="0" algn="l">
              <a:spcBef>
                <a:spcPts val="0"/>
              </a:spcBef>
              <a:spcAft>
                <a:spcPts val="0"/>
              </a:spcAft>
              <a:buNone/>
            </a:pPr>
            <a:r>
              <a:rPr lang="en-GB">
                <a:latin typeface="Proxima Nova"/>
                <a:ea typeface="Proxima Nova"/>
                <a:cs typeface="Proxima Nova"/>
                <a:sym typeface="Proxima Nova"/>
              </a:rPr>
              <a:t>Maintain ISO O&amp;M definition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79" name="Google Shape;679;p76"/>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Feedback received via Github</a:t>
            </a:r>
            <a:endParaRPr i="1" u="none" cap="none" strike="noStrike">
              <a:solidFill>
                <a:srgbClr val="000000"/>
              </a:solidFill>
            </a:endParaRPr>
          </a:p>
        </p:txBody>
      </p:sp>
      <p:grpSp>
        <p:nvGrpSpPr>
          <p:cNvPr id="680" name="Google Shape;680;p76"/>
          <p:cNvGrpSpPr/>
          <p:nvPr/>
        </p:nvGrpSpPr>
        <p:grpSpPr>
          <a:xfrm>
            <a:off x="2610112" y="4682729"/>
            <a:ext cx="4010838" cy="435292"/>
            <a:chOff x="5272500" y="3774791"/>
            <a:chExt cx="4010838" cy="435292"/>
          </a:xfrm>
        </p:grpSpPr>
        <p:sp>
          <p:nvSpPr>
            <p:cNvPr id="681" name="Google Shape;681;p76"/>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Do you agree (+1) or disagree (-1)?</a:t>
              </a:r>
              <a:endParaRPr/>
            </a:p>
          </p:txBody>
        </p:sp>
        <p:pic>
          <p:nvPicPr>
            <p:cNvPr id="682" name="Google Shape;682;p76"/>
            <p:cNvPicPr preferRelativeResize="0"/>
            <p:nvPr/>
          </p:nvPicPr>
          <p:blipFill>
            <a:blip r:embed="rId3">
              <a:alphaModFix/>
            </a:blip>
            <a:stretch>
              <a:fillRect/>
            </a:stretch>
          </p:blipFill>
          <p:spPr>
            <a:xfrm>
              <a:off x="5272500" y="3774791"/>
              <a:ext cx="435300" cy="435292"/>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77"/>
          <p:cNvGrpSpPr/>
          <p:nvPr/>
        </p:nvGrpSpPr>
        <p:grpSpPr>
          <a:xfrm>
            <a:off x="436187" y="2354104"/>
            <a:ext cx="4010838" cy="435292"/>
            <a:chOff x="5272500" y="3774791"/>
            <a:chExt cx="4010838" cy="435292"/>
          </a:xfrm>
        </p:grpSpPr>
        <p:sp>
          <p:nvSpPr>
            <p:cNvPr id="688" name="Google Shape;688;p77"/>
            <p:cNvSpPr txBox="1"/>
            <p:nvPr/>
          </p:nvSpPr>
          <p:spPr>
            <a:xfrm>
              <a:off x="5756238" y="3792363"/>
              <a:ext cx="3527100" cy="400200"/>
            </a:xfrm>
            <a:prstGeom prst="rect">
              <a:avLst/>
            </a:prstGeom>
            <a:solidFill>
              <a:srgbClr val="FFF2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t>Are the definitions ok (+1) or not (-1)* ?</a:t>
              </a:r>
              <a:endParaRPr/>
            </a:p>
          </p:txBody>
        </p:sp>
        <p:pic>
          <p:nvPicPr>
            <p:cNvPr id="689" name="Google Shape;689;p77"/>
            <p:cNvPicPr preferRelativeResize="0"/>
            <p:nvPr/>
          </p:nvPicPr>
          <p:blipFill>
            <a:blip r:embed="rId3">
              <a:alphaModFix/>
            </a:blip>
            <a:stretch>
              <a:fillRect/>
            </a:stretch>
          </p:blipFill>
          <p:spPr>
            <a:xfrm>
              <a:off x="5272500" y="3774791"/>
              <a:ext cx="435300" cy="435292"/>
            </a:xfrm>
            <a:prstGeom prst="rect">
              <a:avLst/>
            </a:prstGeom>
            <a:noFill/>
            <a:ln>
              <a:noFill/>
            </a:ln>
          </p:spPr>
        </p:pic>
      </p:grpSp>
      <p:sp>
        <p:nvSpPr>
          <p:cNvPr id="690" name="Google Shape;690;p77"/>
          <p:cNvSpPr txBox="1"/>
          <p:nvPr/>
        </p:nvSpPr>
        <p:spPr>
          <a:xfrm>
            <a:off x="277250" y="4743300"/>
            <a:ext cx="76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*If -1, please elaborate what is still missing or incorrect.</a:t>
            </a:r>
            <a:endParaRPr>
              <a:latin typeface="Proxima Nova"/>
              <a:ea typeface="Proxima Nova"/>
              <a:cs typeface="Proxima Nova"/>
              <a:sym typeface="Proxima Nova"/>
            </a:endParaRPr>
          </a:p>
        </p:txBody>
      </p:sp>
      <p:pic>
        <p:nvPicPr>
          <p:cNvPr id="691" name="Google Shape;691;p77"/>
          <p:cNvPicPr preferRelativeResize="0"/>
          <p:nvPr/>
        </p:nvPicPr>
        <p:blipFill rotWithShape="1">
          <a:blip r:embed="rId4">
            <a:alphaModFix amt="40000"/>
          </a:blip>
          <a:srcRect b="0" l="0" r="49451" t="0"/>
          <a:stretch/>
        </p:blipFill>
        <p:spPr>
          <a:xfrm>
            <a:off x="4732325" y="0"/>
            <a:ext cx="4411674" cy="5143501"/>
          </a:xfrm>
          <a:prstGeom prst="rect">
            <a:avLst/>
          </a:prstGeom>
          <a:noFill/>
          <a:ln>
            <a:noFill/>
          </a:ln>
        </p:spPr>
      </p:pic>
      <p:sp>
        <p:nvSpPr>
          <p:cNvPr id="692" name="Google Shape;692;p77"/>
          <p:cNvSpPr txBox="1"/>
          <p:nvPr/>
        </p:nvSpPr>
        <p:spPr>
          <a:xfrm>
            <a:off x="323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000"/>
              <a:t>Checkpoint: Definitions</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8"/>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Online Publication</a:t>
            </a:r>
            <a:endParaRPr/>
          </a:p>
        </p:txBody>
      </p:sp>
      <p:sp>
        <p:nvSpPr>
          <p:cNvPr id="698" name="Google Shape;698;p78"/>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699" name="Google Shape;699;p78"/>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9"/>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Next step in the process: Public review</a:t>
            </a:r>
            <a:endParaRPr i="1" u="none" cap="none" strike="noStrike">
              <a:solidFill>
                <a:srgbClr val="000000"/>
              </a:solidFill>
            </a:endParaRPr>
          </a:p>
        </p:txBody>
      </p:sp>
      <p:grpSp>
        <p:nvGrpSpPr>
          <p:cNvPr id="705" name="Google Shape;705;p79"/>
          <p:cNvGrpSpPr/>
          <p:nvPr/>
        </p:nvGrpSpPr>
        <p:grpSpPr>
          <a:xfrm>
            <a:off x="687638" y="1843050"/>
            <a:ext cx="7431000" cy="388250"/>
            <a:chOff x="814075" y="3937175"/>
            <a:chExt cx="7431000" cy="388250"/>
          </a:xfrm>
        </p:grpSpPr>
        <p:sp>
          <p:nvSpPr>
            <p:cNvPr id="706" name="Google Shape;706;p79"/>
            <p:cNvSpPr/>
            <p:nvPr/>
          </p:nvSpPr>
          <p:spPr>
            <a:xfrm>
              <a:off x="814075" y="3937175"/>
              <a:ext cx="1369200" cy="1941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rPr>
                <a:t>2020</a:t>
              </a:r>
              <a:endParaRPr b="1" sz="1200">
                <a:solidFill>
                  <a:srgbClr val="FFFFFF"/>
                </a:solidFill>
              </a:endParaRPr>
            </a:p>
          </p:txBody>
        </p:sp>
        <p:sp>
          <p:nvSpPr>
            <p:cNvPr id="707" name="Google Shape;707;p79"/>
            <p:cNvSpPr/>
            <p:nvPr/>
          </p:nvSpPr>
          <p:spPr>
            <a:xfrm>
              <a:off x="2183275" y="3937175"/>
              <a:ext cx="6061800" cy="194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t>2021</a:t>
              </a:r>
              <a:endParaRPr b="1" sz="1200"/>
            </a:p>
          </p:txBody>
        </p:sp>
        <p:sp>
          <p:nvSpPr>
            <p:cNvPr id="708" name="Google Shape;708;p79"/>
            <p:cNvSpPr/>
            <p:nvPr/>
          </p:nvSpPr>
          <p:spPr>
            <a:xfrm>
              <a:off x="814075" y="4131325"/>
              <a:ext cx="6957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800"/>
                <a:t>December</a:t>
              </a:r>
              <a:endParaRPr b="1" sz="800"/>
            </a:p>
          </p:txBody>
        </p:sp>
        <p:sp>
          <p:nvSpPr>
            <p:cNvPr id="709" name="Google Shape;709;p79"/>
            <p:cNvSpPr/>
            <p:nvPr/>
          </p:nvSpPr>
          <p:spPr>
            <a:xfrm>
              <a:off x="1509750" y="4131325"/>
              <a:ext cx="673500" cy="19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January</a:t>
              </a:r>
              <a:endParaRPr b="1" sz="800"/>
            </a:p>
          </p:txBody>
        </p:sp>
        <p:sp>
          <p:nvSpPr>
            <p:cNvPr id="710" name="Google Shape;710;p79"/>
            <p:cNvSpPr/>
            <p:nvPr/>
          </p:nvSpPr>
          <p:spPr>
            <a:xfrm>
              <a:off x="2183275" y="4131325"/>
              <a:ext cx="6735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February</a:t>
              </a:r>
              <a:endParaRPr b="1" sz="800"/>
            </a:p>
          </p:txBody>
        </p:sp>
        <p:sp>
          <p:nvSpPr>
            <p:cNvPr id="711" name="Google Shape;711;p79"/>
            <p:cNvSpPr/>
            <p:nvPr/>
          </p:nvSpPr>
          <p:spPr>
            <a:xfrm>
              <a:off x="2856800" y="4131325"/>
              <a:ext cx="673500" cy="19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March</a:t>
              </a:r>
              <a:endParaRPr b="1" sz="800"/>
            </a:p>
          </p:txBody>
        </p:sp>
        <p:sp>
          <p:nvSpPr>
            <p:cNvPr id="712" name="Google Shape;712;p79"/>
            <p:cNvSpPr/>
            <p:nvPr/>
          </p:nvSpPr>
          <p:spPr>
            <a:xfrm>
              <a:off x="5550900" y="4131325"/>
              <a:ext cx="673500" cy="19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July</a:t>
              </a:r>
              <a:endParaRPr b="1" sz="800"/>
            </a:p>
          </p:txBody>
        </p:sp>
        <p:sp>
          <p:nvSpPr>
            <p:cNvPr id="713" name="Google Shape;713;p79"/>
            <p:cNvSpPr/>
            <p:nvPr/>
          </p:nvSpPr>
          <p:spPr>
            <a:xfrm>
              <a:off x="4203850" y="4131325"/>
              <a:ext cx="673500" cy="19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May</a:t>
              </a:r>
              <a:endParaRPr b="1" sz="800"/>
            </a:p>
          </p:txBody>
        </p:sp>
        <p:sp>
          <p:nvSpPr>
            <p:cNvPr id="714" name="Google Shape;714;p79"/>
            <p:cNvSpPr/>
            <p:nvPr/>
          </p:nvSpPr>
          <p:spPr>
            <a:xfrm>
              <a:off x="3530325" y="4131325"/>
              <a:ext cx="6735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April</a:t>
              </a:r>
              <a:endParaRPr b="1" sz="800"/>
            </a:p>
          </p:txBody>
        </p:sp>
        <p:sp>
          <p:nvSpPr>
            <p:cNvPr id="715" name="Google Shape;715;p79"/>
            <p:cNvSpPr/>
            <p:nvPr/>
          </p:nvSpPr>
          <p:spPr>
            <a:xfrm>
              <a:off x="6224425" y="4131325"/>
              <a:ext cx="6735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August</a:t>
              </a:r>
              <a:endParaRPr b="1" sz="800"/>
            </a:p>
          </p:txBody>
        </p:sp>
        <p:sp>
          <p:nvSpPr>
            <p:cNvPr id="716" name="Google Shape;716;p79"/>
            <p:cNvSpPr/>
            <p:nvPr/>
          </p:nvSpPr>
          <p:spPr>
            <a:xfrm>
              <a:off x="6897950" y="4131325"/>
              <a:ext cx="673500" cy="19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t>September</a:t>
              </a:r>
              <a:endParaRPr b="1" sz="700"/>
            </a:p>
          </p:txBody>
        </p:sp>
        <p:sp>
          <p:nvSpPr>
            <p:cNvPr id="717" name="Google Shape;717;p79"/>
            <p:cNvSpPr/>
            <p:nvPr/>
          </p:nvSpPr>
          <p:spPr>
            <a:xfrm>
              <a:off x="4877375" y="4131325"/>
              <a:ext cx="6735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June</a:t>
              </a:r>
              <a:endParaRPr b="1" sz="800"/>
            </a:p>
          </p:txBody>
        </p:sp>
        <p:sp>
          <p:nvSpPr>
            <p:cNvPr id="718" name="Google Shape;718;p79"/>
            <p:cNvSpPr/>
            <p:nvPr/>
          </p:nvSpPr>
          <p:spPr>
            <a:xfrm>
              <a:off x="7571475" y="4131325"/>
              <a:ext cx="673500" cy="1941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t>October</a:t>
              </a:r>
              <a:endParaRPr b="1" sz="800"/>
            </a:p>
          </p:txBody>
        </p:sp>
      </p:grpSp>
      <p:cxnSp>
        <p:nvCxnSpPr>
          <p:cNvPr id="719" name="Google Shape;719;p79"/>
          <p:cNvCxnSpPr/>
          <p:nvPr/>
        </p:nvCxnSpPr>
        <p:spPr>
          <a:xfrm>
            <a:off x="1198288" y="2235275"/>
            <a:ext cx="0" cy="703200"/>
          </a:xfrm>
          <a:prstGeom prst="straightConnector1">
            <a:avLst/>
          </a:prstGeom>
          <a:noFill/>
          <a:ln cap="flat" cmpd="sng" w="9525">
            <a:solidFill>
              <a:schemeClr val="dk2"/>
            </a:solidFill>
            <a:prstDash val="solid"/>
            <a:round/>
            <a:headEnd len="med" w="med" type="none"/>
            <a:tailEnd len="med" w="med" type="oval"/>
          </a:ln>
        </p:spPr>
      </p:cxnSp>
      <p:sp>
        <p:nvSpPr>
          <p:cNvPr id="720" name="Google Shape;720;p79"/>
          <p:cNvSpPr txBox="1"/>
          <p:nvPr/>
        </p:nvSpPr>
        <p:spPr>
          <a:xfrm>
            <a:off x="643238" y="3041975"/>
            <a:ext cx="116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Proxima Nova"/>
                <a:ea typeface="Proxima Nova"/>
                <a:cs typeface="Proxima Nova"/>
                <a:sym typeface="Proxima Nova"/>
              </a:rPr>
              <a:t>Business workshop</a:t>
            </a:r>
            <a:endParaRPr sz="800">
              <a:latin typeface="Proxima Nova"/>
              <a:ea typeface="Proxima Nova"/>
              <a:cs typeface="Proxima Nova"/>
              <a:sym typeface="Proxima Nova"/>
            </a:endParaRPr>
          </a:p>
        </p:txBody>
      </p:sp>
      <p:sp>
        <p:nvSpPr>
          <p:cNvPr id="721" name="Google Shape;721;p79"/>
          <p:cNvSpPr txBox="1"/>
          <p:nvPr/>
        </p:nvSpPr>
        <p:spPr>
          <a:xfrm>
            <a:off x="2208988" y="3041975"/>
            <a:ext cx="116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Proxima Nova"/>
                <a:ea typeface="Proxima Nova"/>
                <a:cs typeface="Proxima Nova"/>
                <a:sym typeface="Proxima Nova"/>
              </a:rPr>
              <a:t>Thematic workshops</a:t>
            </a:r>
            <a:endParaRPr sz="800">
              <a:latin typeface="Proxima Nova"/>
              <a:ea typeface="Proxima Nova"/>
              <a:cs typeface="Proxima Nova"/>
              <a:sym typeface="Proxima Nova"/>
            </a:endParaRPr>
          </a:p>
        </p:txBody>
      </p:sp>
      <p:cxnSp>
        <p:nvCxnSpPr>
          <p:cNvPr id="722" name="Google Shape;722;p79"/>
          <p:cNvCxnSpPr>
            <a:stCxn id="709" idx="2"/>
            <a:endCxn id="723" idx="0"/>
          </p:cNvCxnSpPr>
          <p:nvPr/>
        </p:nvCxnSpPr>
        <p:spPr>
          <a:xfrm>
            <a:off x="1720063" y="2231300"/>
            <a:ext cx="1073700" cy="707100"/>
          </a:xfrm>
          <a:prstGeom prst="straightConnector1">
            <a:avLst/>
          </a:prstGeom>
          <a:noFill/>
          <a:ln cap="flat" cmpd="sng" w="9525">
            <a:solidFill>
              <a:schemeClr val="dk2"/>
            </a:solidFill>
            <a:prstDash val="solid"/>
            <a:round/>
            <a:headEnd len="med" w="med" type="stealth"/>
            <a:tailEnd len="med" w="med" type="none"/>
          </a:ln>
        </p:spPr>
      </p:cxnSp>
      <p:cxnSp>
        <p:nvCxnSpPr>
          <p:cNvPr id="724" name="Google Shape;724;p79"/>
          <p:cNvCxnSpPr>
            <a:stCxn id="710" idx="2"/>
            <a:endCxn id="723" idx="0"/>
          </p:cNvCxnSpPr>
          <p:nvPr/>
        </p:nvCxnSpPr>
        <p:spPr>
          <a:xfrm>
            <a:off x="2393588" y="2231300"/>
            <a:ext cx="400200" cy="707100"/>
          </a:xfrm>
          <a:prstGeom prst="straightConnector1">
            <a:avLst/>
          </a:prstGeom>
          <a:noFill/>
          <a:ln cap="flat" cmpd="sng" w="9525">
            <a:solidFill>
              <a:schemeClr val="dk2"/>
            </a:solidFill>
            <a:prstDash val="solid"/>
            <a:round/>
            <a:headEnd len="med" w="med" type="stealth"/>
            <a:tailEnd len="med" w="med" type="none"/>
          </a:ln>
        </p:spPr>
      </p:cxnSp>
      <p:cxnSp>
        <p:nvCxnSpPr>
          <p:cNvPr id="725" name="Google Shape;725;p79"/>
          <p:cNvCxnSpPr>
            <a:stCxn id="711" idx="2"/>
            <a:endCxn id="723" idx="0"/>
          </p:cNvCxnSpPr>
          <p:nvPr/>
        </p:nvCxnSpPr>
        <p:spPr>
          <a:xfrm flipH="1">
            <a:off x="2793813" y="2231300"/>
            <a:ext cx="273300" cy="707100"/>
          </a:xfrm>
          <a:prstGeom prst="straightConnector1">
            <a:avLst/>
          </a:prstGeom>
          <a:noFill/>
          <a:ln cap="flat" cmpd="sng" w="9525">
            <a:solidFill>
              <a:schemeClr val="dk2"/>
            </a:solidFill>
            <a:prstDash val="solid"/>
            <a:round/>
            <a:headEnd len="med" w="med" type="stealth"/>
            <a:tailEnd len="med" w="med" type="none"/>
          </a:ln>
        </p:spPr>
      </p:cxnSp>
      <p:cxnSp>
        <p:nvCxnSpPr>
          <p:cNvPr id="726" name="Google Shape;726;p79"/>
          <p:cNvCxnSpPr>
            <a:stCxn id="714" idx="2"/>
            <a:endCxn id="723" idx="0"/>
          </p:cNvCxnSpPr>
          <p:nvPr/>
        </p:nvCxnSpPr>
        <p:spPr>
          <a:xfrm flipH="1">
            <a:off x="2793538" y="2231300"/>
            <a:ext cx="947100" cy="707100"/>
          </a:xfrm>
          <a:prstGeom prst="straightConnector1">
            <a:avLst/>
          </a:prstGeom>
          <a:noFill/>
          <a:ln cap="flat" cmpd="sng" w="9525">
            <a:solidFill>
              <a:schemeClr val="dk2"/>
            </a:solidFill>
            <a:prstDash val="solid"/>
            <a:round/>
            <a:headEnd len="med" w="med" type="stealth"/>
            <a:tailEnd len="med" w="med" type="none"/>
          </a:ln>
        </p:spPr>
      </p:cxnSp>
      <p:sp>
        <p:nvSpPr>
          <p:cNvPr id="727" name="Google Shape;727;p79"/>
          <p:cNvSpPr/>
          <p:nvPr/>
        </p:nvSpPr>
        <p:spPr>
          <a:xfrm rot="5400000">
            <a:off x="5253738" y="1191675"/>
            <a:ext cx="340500" cy="2634900"/>
          </a:xfrm>
          <a:prstGeom prst="rightBrace">
            <a:avLst>
              <a:gd fmla="val 50000" name="adj1"/>
              <a:gd fmla="val 5013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9"/>
          <p:cNvSpPr txBox="1"/>
          <p:nvPr/>
        </p:nvSpPr>
        <p:spPr>
          <a:xfrm>
            <a:off x="4306638" y="2679375"/>
            <a:ext cx="2434800" cy="431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Font typeface="Proxima Nova"/>
              <a:buChar char="●"/>
            </a:pPr>
            <a:r>
              <a:rPr lang="en-GB" sz="800">
                <a:latin typeface="Proxima Nova"/>
                <a:ea typeface="Proxima Nova"/>
                <a:cs typeface="Proxima Nova"/>
                <a:sym typeface="Proxima Nova"/>
              </a:rPr>
              <a:t>Implementation of draft specifications</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Char char="●"/>
            </a:pPr>
            <a:r>
              <a:rPr lang="en-GB" sz="800">
                <a:latin typeface="Proxima Nova"/>
                <a:ea typeface="Proxima Nova"/>
                <a:cs typeface="Proxima Nova"/>
                <a:sym typeface="Proxima Nova"/>
              </a:rPr>
              <a:t>Start of public review</a:t>
            </a:r>
            <a:endParaRPr sz="800">
              <a:latin typeface="Proxima Nova"/>
              <a:ea typeface="Proxima Nova"/>
              <a:cs typeface="Proxima Nova"/>
              <a:sym typeface="Proxima Nova"/>
            </a:endParaRPr>
          </a:p>
        </p:txBody>
      </p:sp>
      <p:cxnSp>
        <p:nvCxnSpPr>
          <p:cNvPr id="729" name="Google Shape;729;p79"/>
          <p:cNvCxnSpPr/>
          <p:nvPr/>
        </p:nvCxnSpPr>
        <p:spPr>
          <a:xfrm>
            <a:off x="7189838" y="2231300"/>
            <a:ext cx="0" cy="703200"/>
          </a:xfrm>
          <a:prstGeom prst="straightConnector1">
            <a:avLst/>
          </a:prstGeom>
          <a:noFill/>
          <a:ln cap="flat" cmpd="sng" w="9525">
            <a:solidFill>
              <a:schemeClr val="dk2"/>
            </a:solidFill>
            <a:prstDash val="solid"/>
            <a:round/>
            <a:headEnd len="med" w="med" type="none"/>
            <a:tailEnd len="med" w="med" type="oval"/>
          </a:ln>
        </p:spPr>
      </p:cxnSp>
      <p:sp>
        <p:nvSpPr>
          <p:cNvPr id="730" name="Google Shape;730;p79"/>
          <p:cNvSpPr txBox="1"/>
          <p:nvPr/>
        </p:nvSpPr>
        <p:spPr>
          <a:xfrm>
            <a:off x="6634788" y="3041975"/>
            <a:ext cx="1169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Proxima Nova"/>
                <a:ea typeface="Proxima Nova"/>
                <a:cs typeface="Proxima Nova"/>
                <a:sym typeface="Proxima Nova"/>
              </a:rPr>
              <a:t>Final webinar</a:t>
            </a:r>
            <a:endParaRPr sz="800">
              <a:latin typeface="Proxima Nova"/>
              <a:ea typeface="Proxima Nova"/>
              <a:cs typeface="Proxima Nova"/>
              <a:sym typeface="Proxima Nova"/>
            </a:endParaRPr>
          </a:p>
        </p:txBody>
      </p:sp>
      <p:sp>
        <p:nvSpPr>
          <p:cNvPr id="731" name="Google Shape;731;p79"/>
          <p:cNvSpPr/>
          <p:nvPr/>
        </p:nvSpPr>
        <p:spPr>
          <a:xfrm rot="-8100000">
            <a:off x="8083371" y="1866824"/>
            <a:ext cx="347897" cy="340684"/>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9"/>
          <p:cNvSpPr txBox="1"/>
          <p:nvPr/>
        </p:nvSpPr>
        <p:spPr>
          <a:xfrm>
            <a:off x="643250" y="4455225"/>
            <a:ext cx="73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roxima Nova"/>
                <a:ea typeface="Proxima Nova"/>
                <a:cs typeface="Proxima Nova"/>
                <a:sym typeface="Proxima Nova"/>
              </a:rPr>
              <a:t>Final validation of the standard scheduled by Q4 (after Final webinar)</a:t>
            </a:r>
            <a:endParaRPr>
              <a:latin typeface="Proxima Nova"/>
              <a:ea typeface="Proxima Nova"/>
              <a:cs typeface="Proxima Nova"/>
              <a:sym typeface="Proxima Nova"/>
            </a:endParaRPr>
          </a:p>
        </p:txBody>
      </p:sp>
      <p:sp>
        <p:nvSpPr>
          <p:cNvPr id="733" name="Google Shape;733;p79"/>
          <p:cNvSpPr/>
          <p:nvPr/>
        </p:nvSpPr>
        <p:spPr>
          <a:xfrm rot="-5400000">
            <a:off x="3571050" y="2927000"/>
            <a:ext cx="1021200" cy="185100"/>
          </a:xfrm>
          <a:prstGeom prst="rightArrow">
            <a:avLst>
              <a:gd fmla="val 50000" name="adj1"/>
              <a:gd fmla="val 50000" name="adj2"/>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0"/>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Workflow Online publication</a:t>
            </a:r>
            <a:endParaRPr i="1" u="none" cap="none" strike="noStrike">
              <a:solidFill>
                <a:srgbClr val="000000"/>
              </a:solidFill>
            </a:endParaRPr>
          </a:p>
        </p:txBody>
      </p:sp>
      <p:pic>
        <p:nvPicPr>
          <p:cNvPr id="739" name="Google Shape;739;p80"/>
          <p:cNvPicPr preferRelativeResize="0"/>
          <p:nvPr/>
        </p:nvPicPr>
        <p:blipFill>
          <a:blip r:embed="rId3">
            <a:alphaModFix/>
          </a:blip>
          <a:stretch>
            <a:fillRect/>
          </a:stretch>
        </p:blipFill>
        <p:spPr>
          <a:xfrm>
            <a:off x="903098" y="1012150"/>
            <a:ext cx="7337802" cy="3262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1"/>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Workflow Online publication</a:t>
            </a:r>
            <a:endParaRPr i="1" u="none" cap="none" strike="noStrike">
              <a:solidFill>
                <a:srgbClr val="000000"/>
              </a:solidFill>
            </a:endParaRPr>
          </a:p>
        </p:txBody>
      </p:sp>
      <p:pic>
        <p:nvPicPr>
          <p:cNvPr id="745" name="Google Shape;745;p81"/>
          <p:cNvPicPr preferRelativeResize="0"/>
          <p:nvPr/>
        </p:nvPicPr>
        <p:blipFill rotWithShape="1">
          <a:blip r:embed="rId3">
            <a:alphaModFix/>
          </a:blip>
          <a:srcRect b="72586" l="0" r="82525" t="0"/>
          <a:stretch/>
        </p:blipFill>
        <p:spPr>
          <a:xfrm>
            <a:off x="598299" y="1507200"/>
            <a:ext cx="1282249" cy="894251"/>
          </a:xfrm>
          <a:prstGeom prst="rect">
            <a:avLst/>
          </a:prstGeom>
          <a:noFill/>
          <a:ln>
            <a:noFill/>
          </a:ln>
        </p:spPr>
      </p:pic>
      <p:pic>
        <p:nvPicPr>
          <p:cNvPr id="746" name="Google Shape;746;p81"/>
          <p:cNvPicPr preferRelativeResize="0"/>
          <p:nvPr/>
        </p:nvPicPr>
        <p:blipFill rotWithShape="1">
          <a:blip r:embed="rId4">
            <a:alphaModFix/>
          </a:blip>
          <a:srcRect b="1382" l="0" r="714" t="1914"/>
          <a:stretch/>
        </p:blipFill>
        <p:spPr>
          <a:xfrm>
            <a:off x="324488" y="2571750"/>
            <a:ext cx="1829873" cy="1162651"/>
          </a:xfrm>
          <a:prstGeom prst="rect">
            <a:avLst/>
          </a:prstGeom>
          <a:noFill/>
          <a:ln cap="flat" cmpd="sng" w="9525">
            <a:solidFill>
              <a:srgbClr val="000000"/>
            </a:solidFill>
            <a:prstDash val="solid"/>
            <a:round/>
            <a:headEnd len="sm" w="sm" type="none"/>
            <a:tailEnd len="sm" w="sm" type="none"/>
          </a:ln>
        </p:spPr>
      </p:pic>
      <p:sp>
        <p:nvSpPr>
          <p:cNvPr id="747" name="Google Shape;747;p81"/>
          <p:cNvSpPr/>
          <p:nvPr/>
        </p:nvSpPr>
        <p:spPr>
          <a:xfrm>
            <a:off x="2356325" y="2385300"/>
            <a:ext cx="636600" cy="37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81"/>
          <p:cNvPicPr preferRelativeResize="0"/>
          <p:nvPr/>
        </p:nvPicPr>
        <p:blipFill rotWithShape="1">
          <a:blip r:embed="rId5">
            <a:alphaModFix/>
          </a:blip>
          <a:srcRect b="25766" l="0" r="0" t="0"/>
          <a:stretch/>
        </p:blipFill>
        <p:spPr>
          <a:xfrm>
            <a:off x="3418625" y="2948898"/>
            <a:ext cx="2306750" cy="1763851"/>
          </a:xfrm>
          <a:prstGeom prst="rect">
            <a:avLst/>
          </a:prstGeom>
          <a:noFill/>
          <a:ln>
            <a:noFill/>
          </a:ln>
        </p:spPr>
      </p:pic>
      <p:pic>
        <p:nvPicPr>
          <p:cNvPr id="749" name="Google Shape;749;p81"/>
          <p:cNvPicPr preferRelativeResize="0"/>
          <p:nvPr/>
        </p:nvPicPr>
        <p:blipFill>
          <a:blip r:embed="rId6">
            <a:alphaModFix/>
          </a:blip>
          <a:stretch>
            <a:fillRect/>
          </a:stretch>
        </p:blipFill>
        <p:spPr>
          <a:xfrm>
            <a:off x="3435915" y="4712747"/>
            <a:ext cx="2272176" cy="269175"/>
          </a:xfrm>
          <a:prstGeom prst="rect">
            <a:avLst/>
          </a:prstGeom>
          <a:noFill/>
          <a:ln>
            <a:noFill/>
          </a:ln>
        </p:spPr>
      </p:pic>
      <p:pic>
        <p:nvPicPr>
          <p:cNvPr id="750" name="Google Shape;750;p81"/>
          <p:cNvPicPr preferRelativeResize="0"/>
          <p:nvPr/>
        </p:nvPicPr>
        <p:blipFill>
          <a:blip r:embed="rId7">
            <a:alphaModFix/>
          </a:blip>
          <a:stretch>
            <a:fillRect/>
          </a:stretch>
        </p:blipFill>
        <p:spPr>
          <a:xfrm>
            <a:off x="3937370" y="2440029"/>
            <a:ext cx="1060201" cy="372900"/>
          </a:xfrm>
          <a:prstGeom prst="rect">
            <a:avLst/>
          </a:prstGeom>
          <a:noFill/>
          <a:ln>
            <a:noFill/>
          </a:ln>
        </p:spPr>
      </p:pic>
      <p:pic>
        <p:nvPicPr>
          <p:cNvPr id="751" name="Google Shape;751;p81"/>
          <p:cNvPicPr preferRelativeResize="0"/>
          <p:nvPr/>
        </p:nvPicPr>
        <p:blipFill>
          <a:blip r:embed="rId8">
            <a:alphaModFix/>
          </a:blip>
          <a:stretch>
            <a:fillRect/>
          </a:stretch>
        </p:blipFill>
        <p:spPr>
          <a:xfrm>
            <a:off x="3113337" y="910950"/>
            <a:ext cx="3290231" cy="1320925"/>
          </a:xfrm>
          <a:prstGeom prst="rect">
            <a:avLst/>
          </a:prstGeom>
          <a:noFill/>
          <a:ln>
            <a:noFill/>
          </a:ln>
        </p:spPr>
      </p:pic>
      <p:pic>
        <p:nvPicPr>
          <p:cNvPr id="752" name="Google Shape;752;p81"/>
          <p:cNvPicPr preferRelativeResize="0"/>
          <p:nvPr/>
        </p:nvPicPr>
        <p:blipFill>
          <a:blip r:embed="rId9">
            <a:alphaModFix/>
          </a:blip>
          <a:stretch>
            <a:fillRect/>
          </a:stretch>
        </p:blipFill>
        <p:spPr>
          <a:xfrm>
            <a:off x="6281379" y="1469900"/>
            <a:ext cx="2606875" cy="2313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nvSpPr>
        <p:spPr>
          <a:xfrm>
            <a:off x="792150" y="273850"/>
            <a:ext cx="77232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Practicalities</a:t>
            </a:r>
            <a:endParaRPr/>
          </a:p>
        </p:txBody>
      </p:sp>
      <p:sp>
        <p:nvSpPr>
          <p:cNvPr id="300" name="Google Shape;300;p46"/>
          <p:cNvSpPr/>
          <p:nvPr/>
        </p:nvSpPr>
        <p:spPr>
          <a:xfrm>
            <a:off x="792150" y="10121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301" name="Google Shape;301;p46"/>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6"/>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p:nvPr/>
        </p:nvSpPr>
        <p:spPr>
          <a:xfrm>
            <a:off x="4653750" y="2936350"/>
            <a:ext cx="3861600" cy="192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6"/>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GB" sz="1600">
                <a:solidFill>
                  <a:schemeClr val="dk1"/>
                </a:solidFill>
              </a:rPr>
              <a:t>Audience sound is </a:t>
            </a:r>
            <a:r>
              <a:rPr b="1" lang="en-GB" sz="1600">
                <a:solidFill>
                  <a:schemeClr val="dk1"/>
                </a:solidFill>
              </a:rPr>
              <a:t>muted </a:t>
            </a:r>
            <a:r>
              <a:rPr lang="en-GB" sz="1600">
                <a:solidFill>
                  <a:schemeClr val="dk1"/>
                </a:solidFill>
              </a:rPr>
              <a:t>by default</a:t>
            </a:r>
            <a:endParaRPr/>
          </a:p>
        </p:txBody>
      </p:sp>
      <p:sp>
        <p:nvSpPr>
          <p:cNvPr id="305" name="Google Shape;305;p46"/>
          <p:cNvSpPr/>
          <p:nvPr/>
        </p:nvSpPr>
        <p:spPr>
          <a:xfrm>
            <a:off x="929475" y="3101500"/>
            <a:ext cx="27339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800">
                <a:solidFill>
                  <a:srgbClr val="FFFFFF"/>
                </a:solidFill>
              </a:rPr>
              <a:t>Questions, comments and suggestions can be communicated via the </a:t>
            </a:r>
            <a:r>
              <a:rPr b="1" lang="en-GB" sz="1800">
                <a:solidFill>
                  <a:srgbClr val="FFFFFF"/>
                </a:solidFill>
              </a:rPr>
              <a:t>chat </a:t>
            </a:r>
            <a:r>
              <a:rPr lang="en-GB" sz="1800">
                <a:solidFill>
                  <a:srgbClr val="FFFFFF"/>
                </a:solidFill>
              </a:rPr>
              <a:t>function. Interaction is encouraged!</a:t>
            </a:r>
            <a:endParaRPr>
              <a:solidFill>
                <a:srgbClr val="FFFFFF"/>
              </a:solidFill>
            </a:endParaRPr>
          </a:p>
        </p:txBody>
      </p:sp>
      <p:sp>
        <p:nvSpPr>
          <p:cNvPr id="306" name="Google Shape;306;p46"/>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GB" sz="1600">
                <a:solidFill>
                  <a:srgbClr val="FFFFFF"/>
                </a:solidFill>
              </a:rPr>
              <a:t>Use your </a:t>
            </a:r>
            <a:r>
              <a:rPr b="1" lang="en-GB" sz="1600">
                <a:solidFill>
                  <a:srgbClr val="FFFFFF"/>
                </a:solidFill>
              </a:rPr>
              <a:t>hand </a:t>
            </a:r>
            <a:r>
              <a:rPr lang="en-GB" sz="1600">
                <a:solidFill>
                  <a:srgbClr val="FFFFFF"/>
                </a:solidFill>
              </a:rPr>
              <a:t>if you want to say something. </a:t>
            </a:r>
            <a:r>
              <a:rPr lang="en-GB" sz="1800">
                <a:solidFill>
                  <a:schemeClr val="lt1"/>
                </a:solidFill>
              </a:rPr>
              <a:t>Interaction is encouraged!</a:t>
            </a:r>
            <a:endParaRPr sz="1600">
              <a:solidFill>
                <a:srgbClr val="FFFFFF"/>
              </a:solidFill>
            </a:endParaRPr>
          </a:p>
        </p:txBody>
      </p:sp>
      <p:sp>
        <p:nvSpPr>
          <p:cNvPr id="307" name="Google Shape;307;p46"/>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GB" sz="1600">
                <a:solidFill>
                  <a:schemeClr val="dk1"/>
                </a:solidFill>
              </a:rPr>
              <a:t>yes/no questions</a:t>
            </a:r>
            <a:r>
              <a:rPr lang="en-GB" sz="1600">
                <a:solidFill>
                  <a:schemeClr val="dk1"/>
                </a:solidFill>
              </a:rPr>
              <a:t> can be answered via chat:</a:t>
            </a:r>
            <a:endParaRPr sz="1600">
              <a:solidFill>
                <a:schemeClr val="dk1"/>
              </a:solidFill>
            </a:endParaRPr>
          </a:p>
          <a:p>
            <a:pPr indent="0" lvl="0" marL="0" marR="0" rtl="0" algn="ctr">
              <a:lnSpc>
                <a:spcPct val="100000"/>
              </a:lnSpc>
              <a:spcBef>
                <a:spcPts val="0"/>
              </a:spcBef>
              <a:spcAft>
                <a:spcPts val="0"/>
              </a:spcAft>
              <a:buNone/>
            </a:pPr>
            <a:r>
              <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Agree = +1</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Do not agree = - 1</a:t>
            </a:r>
            <a:endParaRPr sz="1600">
              <a:solidFill>
                <a:schemeClr val="dk1"/>
              </a:solidFill>
            </a:endParaRPr>
          </a:p>
          <a:p>
            <a:pPr indent="0" lvl="0" marL="0" marR="0" rtl="0" algn="ctr">
              <a:lnSpc>
                <a:spcPct val="100000"/>
              </a:lnSpc>
              <a:spcBef>
                <a:spcPts val="0"/>
              </a:spcBef>
              <a:spcAft>
                <a:spcPts val="0"/>
              </a:spcAft>
              <a:buNone/>
            </a:pPr>
            <a:r>
              <a:rPr lang="en-GB" sz="1600">
                <a:solidFill>
                  <a:schemeClr val="dk1"/>
                </a:solidFill>
              </a:rPr>
              <a:t>Indifferent = 0</a:t>
            </a:r>
            <a:endParaRPr sz="1600">
              <a:solidFill>
                <a:schemeClr val="dk1"/>
              </a:solidFill>
            </a:endParaRPr>
          </a:p>
        </p:txBody>
      </p:sp>
      <p:sp>
        <p:nvSpPr>
          <p:cNvPr descr="Help Question&#10;" id="308" name="Google Shape;308;p46"/>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309" name="Google Shape;309;p46"/>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10" name="Google Shape;310;p46"/>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311" name="Google Shape;311;p46"/>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312" name="Google Shape;312;p46"/>
          <p:cNvSpPr/>
          <p:nvPr/>
        </p:nvSpPr>
        <p:spPr>
          <a:xfrm>
            <a:off x="4187963" y="2467562"/>
            <a:ext cx="931500" cy="9315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46"/>
          <p:cNvPicPr preferRelativeResize="0"/>
          <p:nvPr/>
        </p:nvPicPr>
        <p:blipFill>
          <a:blip r:embed="rId5">
            <a:alphaModFix/>
          </a:blip>
          <a:stretch>
            <a:fillRect/>
          </a:stretch>
        </p:blipFill>
        <p:spPr>
          <a:xfrm>
            <a:off x="4413225" y="2571738"/>
            <a:ext cx="481025" cy="481025"/>
          </a:xfrm>
          <a:prstGeom prst="rect">
            <a:avLst/>
          </a:prstGeom>
          <a:noFill/>
          <a:ln>
            <a:noFill/>
          </a:ln>
        </p:spPr>
      </p:pic>
      <p:sp>
        <p:nvSpPr>
          <p:cNvPr id="314" name="Google Shape;314;p46"/>
          <p:cNvSpPr txBox="1"/>
          <p:nvPr/>
        </p:nvSpPr>
        <p:spPr>
          <a:xfrm>
            <a:off x="4242875" y="2936350"/>
            <a:ext cx="82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latin typeface="Proxima Nova"/>
                <a:ea typeface="Proxima Nova"/>
                <a:cs typeface="Proxima Nova"/>
                <a:sym typeface="Proxima Nova"/>
              </a:rPr>
              <a:t>Video camera encouraged</a:t>
            </a:r>
            <a:endParaRPr b="1" sz="7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2"/>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Online Publication of the draft models</a:t>
            </a:r>
            <a:endParaRPr i="1" u="none" cap="none" strike="noStrike">
              <a:solidFill>
                <a:srgbClr val="000000"/>
              </a:solidFill>
            </a:endParaRPr>
          </a:p>
        </p:txBody>
      </p:sp>
      <p:sp>
        <p:nvSpPr>
          <p:cNvPr id="758" name="Google Shape;758;p82"/>
          <p:cNvSpPr txBox="1"/>
          <p:nvPr/>
        </p:nvSpPr>
        <p:spPr>
          <a:xfrm>
            <a:off x="563875" y="3474950"/>
            <a:ext cx="4076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0000"/>
                </a:solidFill>
                <a:latin typeface="Proxima Nova"/>
                <a:ea typeface="Proxima Nova"/>
                <a:cs typeface="Proxima Nova"/>
                <a:sym typeface="Proxima Nova"/>
              </a:rPr>
              <a:t>To do: Migrate models to purl.eu domain (English templates)</a:t>
            </a:r>
            <a:endParaRPr b="1">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b="1">
              <a:solidFill>
                <a:srgbClr val="FF0000"/>
              </a:solidFill>
              <a:latin typeface="Proxima Nova"/>
              <a:ea typeface="Proxima Nova"/>
              <a:cs typeface="Proxima Nova"/>
              <a:sym typeface="Proxima Nova"/>
            </a:endParaRPr>
          </a:p>
          <a:p>
            <a:pPr indent="0" lvl="0" marL="0" rtl="0" algn="l">
              <a:spcBef>
                <a:spcPts val="0"/>
              </a:spcBef>
              <a:spcAft>
                <a:spcPts val="0"/>
              </a:spcAft>
              <a:buNone/>
            </a:pPr>
            <a:r>
              <a:rPr b="1" lang="en-GB">
                <a:solidFill>
                  <a:srgbClr val="FF0000"/>
                </a:solidFill>
                <a:latin typeface="Proxima Nova"/>
                <a:ea typeface="Proxima Nova"/>
                <a:cs typeface="Proxima Nova"/>
                <a:sym typeface="Proxima Nova"/>
              </a:rPr>
              <a:t>To do: Review the specs and if needed provide your feedback via Github by adding an issue to the </a:t>
            </a:r>
            <a:r>
              <a:rPr b="1" lang="en-GB" u="sng">
                <a:solidFill>
                  <a:schemeClr val="hlink"/>
                </a:solidFill>
                <a:latin typeface="Proxima Nova"/>
                <a:ea typeface="Proxima Nova"/>
                <a:cs typeface="Proxima Nova"/>
                <a:sym typeface="Proxima Nova"/>
                <a:hlinkClick r:id="rId3"/>
              </a:rPr>
              <a:t>Github repository</a:t>
            </a:r>
            <a:endParaRPr b="1">
              <a:solidFill>
                <a:srgbClr val="FF0000"/>
              </a:solidFill>
              <a:latin typeface="Proxima Nova"/>
              <a:ea typeface="Proxima Nova"/>
              <a:cs typeface="Proxima Nova"/>
              <a:sym typeface="Proxima Nova"/>
            </a:endParaRPr>
          </a:p>
        </p:txBody>
      </p:sp>
      <p:grpSp>
        <p:nvGrpSpPr>
          <p:cNvPr id="759" name="Google Shape;759;p82"/>
          <p:cNvGrpSpPr/>
          <p:nvPr/>
        </p:nvGrpSpPr>
        <p:grpSpPr>
          <a:xfrm>
            <a:off x="563875" y="1080650"/>
            <a:ext cx="3885500" cy="520200"/>
            <a:chOff x="563875" y="1080650"/>
            <a:chExt cx="3885500" cy="520200"/>
          </a:xfrm>
        </p:grpSpPr>
        <p:sp>
          <p:nvSpPr>
            <p:cNvPr id="760" name="Google Shape;760;p82"/>
            <p:cNvSpPr/>
            <p:nvPr/>
          </p:nvSpPr>
          <p:spPr>
            <a:xfrm>
              <a:off x="750675" y="1080650"/>
              <a:ext cx="3698700" cy="520200"/>
            </a:xfrm>
            <a:prstGeom prst="roundRect">
              <a:avLst>
                <a:gd fmla="val 16667" name="adj"/>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GB" sz="1000" u="sng">
                  <a:latin typeface="Proxima Nova"/>
                  <a:ea typeface="Proxima Nova"/>
                  <a:cs typeface="Proxima Nova"/>
                  <a:sym typeface="Proxima Nova"/>
                  <a:hlinkClick r:id="rId4"/>
                </a:rPr>
                <a:t>https://test.data.vlaanderen.be/doc/applicatieprofiel/AirAndWater/Core/ontwerpstandaard/2021-04-16</a:t>
              </a:r>
              <a:endParaRPr sz="1200"/>
            </a:p>
          </p:txBody>
        </p:sp>
        <p:sp>
          <p:nvSpPr>
            <p:cNvPr id="761" name="Google Shape;761;p82"/>
            <p:cNvSpPr/>
            <p:nvPr/>
          </p:nvSpPr>
          <p:spPr>
            <a:xfrm>
              <a:off x="563875" y="1080650"/>
              <a:ext cx="520200" cy="520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82"/>
            <p:cNvPicPr preferRelativeResize="0"/>
            <p:nvPr/>
          </p:nvPicPr>
          <p:blipFill>
            <a:blip r:embed="rId5">
              <a:alphaModFix/>
            </a:blip>
            <a:stretch>
              <a:fillRect/>
            </a:stretch>
          </p:blipFill>
          <p:spPr>
            <a:xfrm>
              <a:off x="628650" y="1145425"/>
              <a:ext cx="390650" cy="390650"/>
            </a:xfrm>
            <a:prstGeom prst="rect">
              <a:avLst/>
            </a:prstGeom>
            <a:noFill/>
            <a:ln>
              <a:noFill/>
            </a:ln>
          </p:spPr>
        </p:pic>
      </p:grpSp>
      <p:grpSp>
        <p:nvGrpSpPr>
          <p:cNvPr id="763" name="Google Shape;763;p82"/>
          <p:cNvGrpSpPr/>
          <p:nvPr/>
        </p:nvGrpSpPr>
        <p:grpSpPr>
          <a:xfrm>
            <a:off x="563875" y="1868775"/>
            <a:ext cx="3885500" cy="520200"/>
            <a:chOff x="563875" y="1868775"/>
            <a:chExt cx="3885500" cy="520200"/>
          </a:xfrm>
        </p:grpSpPr>
        <p:sp>
          <p:nvSpPr>
            <p:cNvPr id="764" name="Google Shape;764;p82"/>
            <p:cNvSpPr/>
            <p:nvPr/>
          </p:nvSpPr>
          <p:spPr>
            <a:xfrm>
              <a:off x="750675" y="1868775"/>
              <a:ext cx="3698700" cy="520200"/>
            </a:xfrm>
            <a:prstGeom prst="roundRect">
              <a:avLst>
                <a:gd fmla="val 16667" name="adj"/>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GB" sz="1000" u="sng">
                  <a:latin typeface="Proxima Nova"/>
                  <a:ea typeface="Proxima Nova"/>
                  <a:cs typeface="Proxima Nova"/>
                  <a:sym typeface="Proxima Nova"/>
                  <a:hlinkClick r:id="rId6"/>
                </a:rPr>
                <a:t>https://test.data.vlaanderen.be/doc/applicatieprofiel/AirAndWater/Air/ontwerpstandaard/2021-04-16</a:t>
              </a:r>
              <a:endParaRPr sz="800"/>
            </a:p>
          </p:txBody>
        </p:sp>
        <p:sp>
          <p:nvSpPr>
            <p:cNvPr id="765" name="Google Shape;765;p82"/>
            <p:cNvSpPr/>
            <p:nvPr/>
          </p:nvSpPr>
          <p:spPr>
            <a:xfrm>
              <a:off x="563875" y="1868775"/>
              <a:ext cx="520200" cy="520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82"/>
          <p:cNvGrpSpPr/>
          <p:nvPr/>
        </p:nvGrpSpPr>
        <p:grpSpPr>
          <a:xfrm>
            <a:off x="563875" y="2656900"/>
            <a:ext cx="3885500" cy="520200"/>
            <a:chOff x="563875" y="1868775"/>
            <a:chExt cx="3885500" cy="520200"/>
          </a:xfrm>
        </p:grpSpPr>
        <p:sp>
          <p:nvSpPr>
            <p:cNvPr id="767" name="Google Shape;767;p82"/>
            <p:cNvSpPr/>
            <p:nvPr/>
          </p:nvSpPr>
          <p:spPr>
            <a:xfrm>
              <a:off x="750675" y="1868775"/>
              <a:ext cx="3698700" cy="520200"/>
            </a:xfrm>
            <a:prstGeom prst="roundRect">
              <a:avLst>
                <a:gd fmla="val 16667" name="adj"/>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GB" sz="1000" u="sng">
                  <a:latin typeface="Proxima Nova"/>
                  <a:ea typeface="Proxima Nova"/>
                  <a:cs typeface="Proxima Nova"/>
                  <a:sym typeface="Proxima Nova"/>
                  <a:hlinkClick r:id="rId7"/>
                </a:rPr>
                <a:t>https://test.data.vlaanderen.be/doc/applicatieprofiel/AirAndWater/Water/ontwerpstandaard/2021-04-16</a:t>
              </a:r>
              <a:endParaRPr sz="1200"/>
            </a:p>
          </p:txBody>
        </p:sp>
        <p:sp>
          <p:nvSpPr>
            <p:cNvPr id="768" name="Google Shape;768;p82"/>
            <p:cNvSpPr/>
            <p:nvPr/>
          </p:nvSpPr>
          <p:spPr>
            <a:xfrm>
              <a:off x="563875" y="1868775"/>
              <a:ext cx="520200" cy="520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9" name="Google Shape;769;p82"/>
          <p:cNvPicPr preferRelativeResize="0"/>
          <p:nvPr/>
        </p:nvPicPr>
        <p:blipFill>
          <a:blip r:embed="rId8">
            <a:alphaModFix/>
          </a:blip>
          <a:stretch>
            <a:fillRect/>
          </a:stretch>
        </p:blipFill>
        <p:spPr>
          <a:xfrm>
            <a:off x="628650" y="1932675"/>
            <a:ext cx="392401" cy="392401"/>
          </a:xfrm>
          <a:prstGeom prst="rect">
            <a:avLst/>
          </a:prstGeom>
          <a:noFill/>
          <a:ln>
            <a:noFill/>
          </a:ln>
        </p:spPr>
      </p:pic>
      <p:pic>
        <p:nvPicPr>
          <p:cNvPr id="770" name="Google Shape;770;p82"/>
          <p:cNvPicPr preferRelativeResize="0"/>
          <p:nvPr/>
        </p:nvPicPr>
        <p:blipFill>
          <a:blip r:embed="rId9">
            <a:alphaModFix/>
          </a:blip>
          <a:stretch>
            <a:fillRect/>
          </a:stretch>
        </p:blipFill>
        <p:spPr>
          <a:xfrm>
            <a:off x="644850" y="2737000"/>
            <a:ext cx="360000" cy="360000"/>
          </a:xfrm>
          <a:prstGeom prst="rect">
            <a:avLst/>
          </a:prstGeom>
          <a:noFill/>
          <a:ln>
            <a:noFill/>
          </a:ln>
        </p:spPr>
      </p:pic>
      <p:pic>
        <p:nvPicPr>
          <p:cNvPr id="771" name="Google Shape;771;p82"/>
          <p:cNvPicPr preferRelativeResize="0"/>
          <p:nvPr/>
        </p:nvPicPr>
        <p:blipFill>
          <a:blip r:embed="rId10">
            <a:alphaModFix/>
          </a:blip>
          <a:stretch>
            <a:fillRect/>
          </a:stretch>
        </p:blipFill>
        <p:spPr>
          <a:xfrm>
            <a:off x="4792375" y="1164550"/>
            <a:ext cx="4199224" cy="32983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3"/>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NGSI-LD Alignment</a:t>
            </a:r>
            <a:endParaRPr/>
          </a:p>
        </p:txBody>
      </p:sp>
      <p:sp>
        <p:nvSpPr>
          <p:cNvPr id="777" name="Google Shape;777;p83"/>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778" name="Google Shape;778;p83"/>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4"/>
          <p:cNvSpPr txBox="1"/>
          <p:nvPr/>
        </p:nvSpPr>
        <p:spPr>
          <a:xfrm>
            <a:off x="411375" y="1513350"/>
            <a:ext cx="40170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Many participants work with FIWARE data brokers that exchange information in NGSI-LD format. Main question that rose up was how to be able to communicate with these data brokers</a:t>
            </a:r>
            <a:br>
              <a:rPr lang="en-GB" sz="1200"/>
            </a:br>
            <a:endParaRPr sz="1200"/>
          </a:p>
          <a:p>
            <a:pPr indent="-304800" lvl="0" marL="457200" rtl="0" algn="l">
              <a:spcBef>
                <a:spcPts val="0"/>
              </a:spcBef>
              <a:spcAft>
                <a:spcPts val="0"/>
              </a:spcAft>
              <a:buSzPts val="1200"/>
              <a:buChar char="●"/>
            </a:pPr>
            <a:r>
              <a:rPr lang="en-GB" sz="1200"/>
              <a:t>Similar to JSON-LD, NGSI-LD uses a context in order to give more information on the data that is being exchanged. It will always use the </a:t>
            </a:r>
            <a:r>
              <a:rPr b="1" lang="en-GB" sz="1200"/>
              <a:t>NGSI Core Context</a:t>
            </a:r>
            <a:r>
              <a:rPr lang="en-GB" sz="1200"/>
              <a:t>; but other context files can be added as well.</a:t>
            </a:r>
            <a:br>
              <a:rPr lang="en-GB" sz="1200"/>
            </a:br>
            <a:endParaRPr sz="1200"/>
          </a:p>
          <a:p>
            <a:pPr indent="-304800" lvl="0" marL="457200" rtl="0" algn="l">
              <a:spcBef>
                <a:spcPts val="0"/>
              </a:spcBef>
              <a:spcAft>
                <a:spcPts val="0"/>
              </a:spcAft>
              <a:buSzPts val="1200"/>
              <a:buChar char="●"/>
            </a:pPr>
            <a:r>
              <a:rPr lang="en-GB" sz="1200"/>
              <a:t>Core context</a:t>
            </a:r>
            <a:br>
              <a:rPr lang="en-GB" sz="1200"/>
            </a:br>
            <a:r>
              <a:rPr lang="en-GB" sz="1200" u="sng">
                <a:solidFill>
                  <a:schemeClr val="hlink"/>
                </a:solidFill>
                <a:hlinkClick r:id="rId3"/>
              </a:rPr>
              <a:t>https://uri.etsi.org/ngsi-ld/v1/ngsi-ld-core-context.jsonld</a:t>
            </a:r>
            <a:endParaRPr sz="1200"/>
          </a:p>
          <a:p>
            <a:pPr indent="0" lvl="0" marL="0" rtl="0" algn="l">
              <a:spcBef>
                <a:spcPts val="0"/>
              </a:spcBef>
              <a:spcAft>
                <a:spcPts val="0"/>
              </a:spcAft>
              <a:buNone/>
            </a:pPr>
            <a:r>
              <a:t/>
            </a:r>
            <a:endParaRPr sz="1200"/>
          </a:p>
        </p:txBody>
      </p:sp>
      <p:sp>
        <p:nvSpPr>
          <p:cNvPr id="784" name="Google Shape;784;p84"/>
          <p:cNvSpPr txBox="1"/>
          <p:nvPr/>
        </p:nvSpPr>
        <p:spPr>
          <a:xfrm>
            <a:off x="590075"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Alignment</a:t>
            </a:r>
            <a:r>
              <a:rPr lang="en-GB" sz="2900"/>
              <a:t> NGSI-LD &amp; UML - JSON-LD</a:t>
            </a:r>
            <a:endParaRPr i="1" u="none" cap="none" strike="noStrike">
              <a:solidFill>
                <a:srgbClr val="000000"/>
              </a:solidFill>
            </a:endParaRPr>
          </a:p>
        </p:txBody>
      </p:sp>
      <p:sp>
        <p:nvSpPr>
          <p:cNvPr id="785" name="Google Shape;785;p84"/>
          <p:cNvSpPr txBox="1"/>
          <p:nvPr/>
        </p:nvSpPr>
        <p:spPr>
          <a:xfrm>
            <a:off x="5751275" y="814875"/>
            <a:ext cx="3098400" cy="387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t>{</a:t>
            </a:r>
            <a:endParaRPr sz="800"/>
          </a:p>
          <a:p>
            <a:pPr indent="0" lvl="0" marL="0" rtl="0" algn="l">
              <a:spcBef>
                <a:spcPts val="0"/>
              </a:spcBef>
              <a:spcAft>
                <a:spcPts val="0"/>
              </a:spcAft>
              <a:buNone/>
            </a:pPr>
            <a:r>
              <a:rPr lang="en-GB" sz="800"/>
              <a:t>    "@context": {</a:t>
            </a:r>
            <a:endParaRPr sz="800"/>
          </a:p>
          <a:p>
            <a:pPr indent="0" lvl="0" marL="0" rtl="0" algn="l">
              <a:spcBef>
                <a:spcPts val="0"/>
              </a:spcBef>
              <a:spcAft>
                <a:spcPts val="0"/>
              </a:spcAft>
              <a:buNone/>
            </a:pPr>
            <a:r>
              <a:rPr lang="en-GB" sz="800"/>
              <a:t>      "ngsi-ld": "https://uri.etsi.org/ngsi-ld/",    </a:t>
            </a:r>
            <a:endParaRPr sz="800"/>
          </a:p>
          <a:p>
            <a:pPr indent="0" lvl="0" marL="0" rtl="0" algn="l">
              <a:spcBef>
                <a:spcPts val="0"/>
              </a:spcBef>
              <a:spcAft>
                <a:spcPts val="0"/>
              </a:spcAft>
              <a:buNone/>
            </a:pPr>
            <a:r>
              <a:rPr lang="en-GB" sz="800"/>
              <a:t>      "id": "@id",</a:t>
            </a:r>
            <a:endParaRPr sz="800"/>
          </a:p>
          <a:p>
            <a:pPr indent="0" lvl="0" marL="0" rtl="0" algn="l">
              <a:spcBef>
                <a:spcPts val="0"/>
              </a:spcBef>
              <a:spcAft>
                <a:spcPts val="0"/>
              </a:spcAft>
              <a:buNone/>
            </a:pPr>
            <a:r>
              <a:rPr lang="en-GB" sz="800"/>
              <a:t>      "type": "@type",</a:t>
            </a:r>
            <a:endParaRPr sz="800"/>
          </a:p>
          <a:p>
            <a:pPr indent="0" lvl="0" marL="0" rtl="0" algn="l">
              <a:spcBef>
                <a:spcPts val="0"/>
              </a:spcBef>
              <a:spcAft>
                <a:spcPts val="0"/>
              </a:spcAft>
              <a:buNone/>
            </a:pPr>
            <a:r>
              <a:rPr lang="en-GB" sz="800"/>
              <a:t>      "value": "https://uri.etsi.org/ngsi-ld/hasValue",</a:t>
            </a:r>
            <a:endParaRPr sz="800"/>
          </a:p>
          <a:p>
            <a:pPr indent="0" lvl="0" marL="0" rtl="0" algn="l">
              <a:spcBef>
                <a:spcPts val="0"/>
              </a:spcBef>
              <a:spcAft>
                <a:spcPts val="0"/>
              </a:spcAft>
              <a:buNone/>
            </a:pPr>
            <a:r>
              <a:rPr lang="en-GB" sz="800"/>
              <a:t>      "object": {</a:t>
            </a:r>
            <a:endParaRPr sz="800"/>
          </a:p>
          <a:p>
            <a:pPr indent="0" lvl="0" marL="0" rtl="0" algn="l">
              <a:spcBef>
                <a:spcPts val="0"/>
              </a:spcBef>
              <a:spcAft>
                <a:spcPts val="0"/>
              </a:spcAft>
              <a:buNone/>
            </a:pPr>
            <a:r>
              <a:rPr lang="en-GB" sz="800"/>
              <a:t>        "@id": "https://uri.etsi.org/ngsi-ld/hasObject",</a:t>
            </a:r>
            <a:endParaRPr sz="800"/>
          </a:p>
          <a:p>
            <a:pPr indent="0" lvl="0" marL="0" rtl="0" algn="l">
              <a:spcBef>
                <a:spcPts val="0"/>
              </a:spcBef>
              <a:spcAft>
                <a:spcPts val="0"/>
              </a:spcAft>
              <a:buNone/>
            </a:pPr>
            <a:r>
              <a:rPr lang="en-GB" sz="800"/>
              <a:t>        "@type":"@id"</a:t>
            </a:r>
            <a:endParaRPr sz="800"/>
          </a:p>
          <a:p>
            <a:pPr indent="0" lvl="0" marL="0" rtl="0" algn="l">
              <a:spcBef>
                <a:spcPts val="0"/>
              </a:spcBef>
              <a:spcAft>
                <a:spcPts val="0"/>
              </a:spcAft>
              <a:buNone/>
            </a:pPr>
            <a:r>
              <a:rPr lang="en-GB" sz="800"/>
              <a:t>      },</a:t>
            </a:r>
            <a:endParaRPr sz="800"/>
          </a:p>
          <a:p>
            <a:pPr indent="0" lvl="0" marL="0" rtl="0" algn="l">
              <a:spcBef>
                <a:spcPts val="0"/>
              </a:spcBef>
              <a:spcAft>
                <a:spcPts val="0"/>
              </a:spcAft>
              <a:buNone/>
            </a:pPr>
            <a:r>
              <a:rPr lang="en-GB" sz="800"/>
              <a:t>      "Property": "https://uri.etsi.org/ngsi-ld/Property",</a:t>
            </a:r>
            <a:endParaRPr sz="800"/>
          </a:p>
          <a:p>
            <a:pPr indent="0" lvl="0" marL="0" rtl="0" algn="l">
              <a:spcBef>
                <a:spcPts val="0"/>
              </a:spcBef>
              <a:spcAft>
                <a:spcPts val="0"/>
              </a:spcAft>
              <a:buNone/>
            </a:pPr>
            <a:r>
              <a:rPr lang="en-GB" sz="800"/>
              <a:t>      "Relationship": "https://uri.etsi.org/ngsi-ld/Relationship",</a:t>
            </a:r>
            <a:endParaRPr sz="800"/>
          </a:p>
          <a:p>
            <a:pPr indent="0" lvl="0" marL="0" rtl="0" algn="l">
              <a:spcBef>
                <a:spcPts val="0"/>
              </a:spcBef>
              <a:spcAft>
                <a:spcPts val="0"/>
              </a:spcAft>
              <a:buNone/>
            </a:pPr>
            <a:r>
              <a:rPr lang="en-GB" sz="800"/>
              <a:t>      "DateTime": "https://uri.etsi.org/ngsi-ld/DateTime",</a:t>
            </a:r>
            <a:endParaRPr sz="800"/>
          </a:p>
          <a:p>
            <a:pPr indent="0" lvl="0" marL="0" rtl="0" algn="l">
              <a:spcBef>
                <a:spcPts val="0"/>
              </a:spcBef>
              <a:spcAft>
                <a:spcPts val="0"/>
              </a:spcAft>
              <a:buNone/>
            </a:pPr>
            <a:r>
              <a:rPr lang="en-GB" sz="800"/>
              <a:t>      "Date": "https://uri.etsi.org/ngsi-ld/Date",</a:t>
            </a:r>
            <a:endParaRPr sz="800"/>
          </a:p>
          <a:p>
            <a:pPr indent="0" lvl="0" marL="0" rtl="0" algn="l">
              <a:spcBef>
                <a:spcPts val="0"/>
              </a:spcBef>
              <a:spcAft>
                <a:spcPts val="0"/>
              </a:spcAft>
              <a:buNone/>
            </a:pPr>
            <a:r>
              <a:rPr lang="en-GB" sz="800"/>
              <a:t>      "Time": "https://uri.etsi.org/ngsi-ld/Time",</a:t>
            </a:r>
            <a:endParaRPr sz="800"/>
          </a:p>
          <a:p>
            <a:pPr indent="0" lvl="0" marL="0" rtl="0" algn="l">
              <a:spcBef>
                <a:spcPts val="0"/>
              </a:spcBef>
              <a:spcAft>
                <a:spcPts val="0"/>
              </a:spcAft>
              <a:buNone/>
            </a:pPr>
            <a:r>
              <a:rPr lang="en-GB" sz="800"/>
              <a:t>      "createdAt": {</a:t>
            </a:r>
            <a:endParaRPr sz="800"/>
          </a:p>
          <a:p>
            <a:pPr indent="0" lvl="0" marL="0" rtl="0" algn="l">
              <a:spcBef>
                <a:spcPts val="0"/>
              </a:spcBef>
              <a:spcAft>
                <a:spcPts val="0"/>
              </a:spcAft>
              <a:buNone/>
            </a:pPr>
            <a:r>
              <a:rPr lang="en-GB" sz="800"/>
              <a:t>        "@id": "https://uri.etsi.org/ngsi-ld/createdAt",</a:t>
            </a:r>
            <a:endParaRPr sz="800"/>
          </a:p>
          <a:p>
            <a:pPr indent="0" lvl="0" marL="0" rtl="0" algn="l">
              <a:spcBef>
                <a:spcPts val="0"/>
              </a:spcBef>
              <a:spcAft>
                <a:spcPts val="0"/>
              </a:spcAft>
              <a:buNone/>
            </a:pPr>
            <a:r>
              <a:rPr lang="en-GB" sz="800"/>
              <a:t>        "@type": "DateTime"</a:t>
            </a:r>
            <a:endParaRPr sz="800"/>
          </a:p>
          <a:p>
            <a:pPr indent="0" lvl="0" marL="0" rtl="0" algn="l">
              <a:spcBef>
                <a:spcPts val="0"/>
              </a:spcBef>
              <a:spcAft>
                <a:spcPts val="0"/>
              </a:spcAft>
              <a:buNone/>
            </a:pPr>
            <a:r>
              <a:rPr lang="en-GB" sz="800"/>
              <a:t>      },</a:t>
            </a:r>
            <a:endParaRPr sz="800"/>
          </a:p>
          <a:p>
            <a:pPr indent="0" lvl="0" marL="0" rtl="0" algn="l">
              <a:spcBef>
                <a:spcPts val="0"/>
              </a:spcBef>
              <a:spcAft>
                <a:spcPts val="0"/>
              </a:spcAft>
              <a:buNone/>
            </a:pPr>
            <a:r>
              <a:rPr lang="en-GB" sz="800"/>
              <a:t>      "modifiedAt": {</a:t>
            </a:r>
            <a:endParaRPr sz="800"/>
          </a:p>
          <a:p>
            <a:pPr indent="0" lvl="0" marL="0" rtl="0" algn="l">
              <a:spcBef>
                <a:spcPts val="0"/>
              </a:spcBef>
              <a:spcAft>
                <a:spcPts val="0"/>
              </a:spcAft>
              <a:buNone/>
            </a:pPr>
            <a:r>
              <a:rPr lang="en-GB" sz="800"/>
              <a:t>        "@id": "https://uri.etsi.org/ngsi-ld/modifiedAt",</a:t>
            </a:r>
            <a:endParaRPr sz="800"/>
          </a:p>
          <a:p>
            <a:pPr indent="0" lvl="0" marL="0" rtl="0" algn="l">
              <a:spcBef>
                <a:spcPts val="0"/>
              </a:spcBef>
              <a:spcAft>
                <a:spcPts val="0"/>
              </a:spcAft>
              <a:buNone/>
            </a:pPr>
            <a:r>
              <a:rPr lang="en-GB" sz="800"/>
              <a:t>        "@type": "DateTime"</a:t>
            </a:r>
            <a:endParaRPr sz="800"/>
          </a:p>
          <a:p>
            <a:pPr indent="0" lvl="0" marL="0" rtl="0" algn="l">
              <a:spcBef>
                <a:spcPts val="0"/>
              </a:spcBef>
              <a:spcAft>
                <a:spcPts val="0"/>
              </a:spcAft>
              <a:buNone/>
            </a:pPr>
            <a:r>
              <a:rPr lang="en-GB" sz="800"/>
              <a:t>      },</a:t>
            </a:r>
            <a:endParaRPr sz="800"/>
          </a:p>
          <a:p>
            <a:pPr indent="0" lvl="0" marL="0" rtl="0" algn="l">
              <a:spcBef>
                <a:spcPts val="0"/>
              </a:spcBef>
              <a:spcAft>
                <a:spcPts val="0"/>
              </a:spcAft>
              <a:buNone/>
            </a:pPr>
            <a:r>
              <a:rPr lang="en-GB" sz="800"/>
              <a:t>      "observedAt": {</a:t>
            </a:r>
            <a:endParaRPr sz="800"/>
          </a:p>
          <a:p>
            <a:pPr indent="0" lvl="0" marL="0" rtl="0" algn="l">
              <a:spcBef>
                <a:spcPts val="0"/>
              </a:spcBef>
              <a:spcAft>
                <a:spcPts val="0"/>
              </a:spcAft>
              <a:buNone/>
            </a:pPr>
            <a:r>
              <a:rPr lang="en-GB" sz="800"/>
              <a:t>        "@id": "https://uri.etsi.org/ngsi-ld/observedAt",</a:t>
            </a:r>
            <a:endParaRPr sz="800"/>
          </a:p>
          <a:p>
            <a:pPr indent="0" lvl="0" marL="0" rtl="0" algn="l">
              <a:spcBef>
                <a:spcPts val="0"/>
              </a:spcBef>
              <a:spcAft>
                <a:spcPts val="0"/>
              </a:spcAft>
              <a:buNone/>
            </a:pPr>
            <a:r>
              <a:rPr lang="en-GB" sz="800"/>
              <a:t>        "@type": "DateTime"</a:t>
            </a:r>
            <a:endParaRPr sz="800"/>
          </a:p>
          <a:p>
            <a:pPr indent="0" lvl="0" marL="0" rtl="0" algn="l">
              <a:spcBef>
                <a:spcPts val="0"/>
              </a:spcBef>
              <a:spcAft>
                <a:spcPts val="0"/>
              </a:spcAft>
              <a:buNone/>
            </a:pPr>
            <a:r>
              <a:rPr lang="en-GB" sz="800"/>
              <a:t>      },</a:t>
            </a:r>
            <a:endParaRPr sz="800"/>
          </a:p>
          <a:p>
            <a:pPr indent="0" lvl="0" marL="0" rtl="0" algn="l">
              <a:spcBef>
                <a:spcPts val="0"/>
              </a:spcBef>
              <a:spcAft>
                <a:spcPts val="0"/>
              </a:spcAft>
              <a:buNone/>
            </a:pPr>
            <a:r>
              <a:rPr b="1" lang="en-GB" sz="800"/>
              <a:t>[...]</a:t>
            </a:r>
            <a:endParaRPr b="1" sz="800"/>
          </a:p>
          <a:p>
            <a:pPr indent="0" lvl="0" marL="0" rtl="0" algn="l">
              <a:spcBef>
                <a:spcPts val="0"/>
              </a:spcBef>
              <a:spcAft>
                <a:spcPts val="0"/>
              </a:spcAft>
              <a:buNone/>
            </a:pPr>
            <a:r>
              <a:rPr lang="en-GB" sz="800"/>
              <a:t>    }</a:t>
            </a:r>
            <a:endParaRPr sz="800"/>
          </a:p>
          <a:p>
            <a:pPr indent="0" lvl="0" marL="0" rtl="0" algn="l">
              <a:spcBef>
                <a:spcPts val="0"/>
              </a:spcBef>
              <a:spcAft>
                <a:spcPts val="0"/>
              </a:spcAft>
              <a:buNone/>
            </a:pPr>
            <a:r>
              <a:rPr lang="en-GB" sz="800"/>
              <a:t>}</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5"/>
          <p:cNvSpPr txBox="1"/>
          <p:nvPr/>
        </p:nvSpPr>
        <p:spPr>
          <a:xfrm>
            <a:off x="411375" y="1513350"/>
            <a:ext cx="40170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Currently FIWARE specifies its own context file on top of the NGSI-LD core context. See example </a:t>
            </a:r>
            <a:r>
              <a:rPr lang="en-GB" sz="1200"/>
              <a:t>from FIWARE AirQualityObserved</a:t>
            </a:r>
            <a:br>
              <a:rPr lang="en-GB" sz="1200"/>
            </a:br>
            <a:endParaRPr sz="1200"/>
          </a:p>
          <a:p>
            <a:pPr indent="0" lvl="0" marL="0" rtl="0" algn="l">
              <a:spcBef>
                <a:spcPts val="0"/>
              </a:spcBef>
              <a:spcAft>
                <a:spcPts val="0"/>
              </a:spcAft>
              <a:buNone/>
            </a:pPr>
            <a:r>
              <a:t/>
            </a:r>
            <a:endParaRPr sz="1200"/>
          </a:p>
        </p:txBody>
      </p:sp>
      <p:sp>
        <p:nvSpPr>
          <p:cNvPr id="791" name="Google Shape;791;p85"/>
          <p:cNvSpPr txBox="1"/>
          <p:nvPr/>
        </p:nvSpPr>
        <p:spPr>
          <a:xfrm>
            <a:off x="590075" y="273850"/>
            <a:ext cx="82596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Alignment NGSI-LD &amp; UML - JSON-LD</a:t>
            </a:r>
            <a:endParaRPr sz="2900"/>
          </a:p>
        </p:txBody>
      </p:sp>
      <p:sp>
        <p:nvSpPr>
          <p:cNvPr id="792" name="Google Shape;792;p85"/>
          <p:cNvSpPr txBox="1"/>
          <p:nvPr/>
        </p:nvSpPr>
        <p:spPr>
          <a:xfrm>
            <a:off x="4667725" y="732950"/>
            <a:ext cx="43905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t>
            </a:r>
            <a:endParaRPr sz="1000"/>
          </a:p>
          <a:p>
            <a:pPr indent="0" lvl="0" marL="0" rtl="0" algn="l">
              <a:spcBef>
                <a:spcPts val="0"/>
              </a:spcBef>
              <a:spcAft>
                <a:spcPts val="0"/>
              </a:spcAft>
              <a:buNone/>
            </a:pPr>
            <a:r>
              <a:rPr lang="en-GB" sz="1000"/>
              <a:t>    "id": "urn:ngsi-ld:AirQualityObserved:RZ:Obsv4567",</a:t>
            </a:r>
            <a:endParaRPr sz="1000"/>
          </a:p>
          <a:p>
            <a:pPr indent="0" lvl="0" marL="0" rtl="0" algn="l">
              <a:spcBef>
                <a:spcPts val="0"/>
              </a:spcBef>
              <a:spcAft>
                <a:spcPts val="0"/>
              </a:spcAft>
              <a:buNone/>
            </a:pPr>
            <a:r>
              <a:rPr lang="en-GB" sz="1000"/>
              <a:t>    "type": "AirQualityObserved",</a:t>
            </a:r>
            <a:endParaRPr sz="1000"/>
          </a:p>
          <a:p>
            <a:pPr indent="0" lvl="0" marL="0" rtl="0" algn="l">
              <a:spcBef>
                <a:spcPts val="0"/>
              </a:spcBef>
              <a:spcAft>
                <a:spcPts val="0"/>
              </a:spcAft>
              <a:buNone/>
            </a:pPr>
            <a:r>
              <a:rPr lang="en-GB" sz="1000"/>
              <a:t>    "dateObserved": {</a:t>
            </a:r>
            <a:endParaRPr sz="1000"/>
          </a:p>
          <a:p>
            <a:pPr indent="0" lvl="0" marL="0" rtl="0" algn="l">
              <a:spcBef>
                <a:spcPts val="0"/>
              </a:spcBef>
              <a:spcAft>
                <a:spcPts val="0"/>
              </a:spcAft>
              <a:buNone/>
            </a:pPr>
            <a:r>
              <a:rPr lang="en-GB" sz="1000"/>
              <a:t>        "type": "Property",</a:t>
            </a:r>
            <a:endParaRPr sz="1000"/>
          </a:p>
          <a:p>
            <a:pPr indent="0" lvl="0" marL="0" rtl="0" algn="l">
              <a:spcBef>
                <a:spcPts val="0"/>
              </a:spcBef>
              <a:spcAft>
                <a:spcPts val="0"/>
              </a:spcAft>
              <a:buNone/>
            </a:pPr>
            <a:r>
              <a:rPr lang="en-GB" sz="1000"/>
              <a:t>        "value": {</a:t>
            </a:r>
            <a:endParaRPr sz="1000"/>
          </a:p>
          <a:p>
            <a:pPr indent="0" lvl="0" marL="0" rtl="0" algn="l">
              <a:spcBef>
                <a:spcPts val="0"/>
              </a:spcBef>
              <a:spcAft>
                <a:spcPts val="0"/>
              </a:spcAft>
              <a:buNone/>
            </a:pPr>
            <a:r>
              <a:rPr lang="en-GB" sz="1000"/>
              <a:t>            "@type": "DateTime",</a:t>
            </a:r>
            <a:endParaRPr sz="1000"/>
          </a:p>
          <a:p>
            <a:pPr indent="0" lvl="0" marL="0" rtl="0" algn="l">
              <a:spcBef>
                <a:spcPts val="0"/>
              </a:spcBef>
              <a:spcAft>
                <a:spcPts val="0"/>
              </a:spcAft>
              <a:buNone/>
            </a:pPr>
            <a:r>
              <a:rPr lang="en-GB" sz="1000"/>
              <a:t>            "@value": "2018-08-07T12:00:00Z"</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"NO2": {</a:t>
            </a:r>
            <a:endParaRPr sz="1000"/>
          </a:p>
          <a:p>
            <a:pPr indent="0" lvl="0" marL="0" rtl="0" algn="l">
              <a:spcBef>
                <a:spcPts val="0"/>
              </a:spcBef>
              <a:spcAft>
                <a:spcPts val="0"/>
              </a:spcAft>
              <a:buNone/>
            </a:pPr>
            <a:r>
              <a:rPr lang="en-GB" sz="1000"/>
              <a:t>        "type": "Property",</a:t>
            </a:r>
            <a:endParaRPr sz="1000"/>
          </a:p>
          <a:p>
            <a:pPr indent="0" lvl="0" marL="0" rtl="0" algn="l">
              <a:spcBef>
                <a:spcPts val="0"/>
              </a:spcBef>
              <a:spcAft>
                <a:spcPts val="0"/>
              </a:spcAft>
              <a:buNone/>
            </a:pPr>
            <a:r>
              <a:rPr lang="en-GB" sz="1000"/>
              <a:t>        "value": 22,</a:t>
            </a:r>
            <a:endParaRPr sz="1000"/>
          </a:p>
          <a:p>
            <a:pPr indent="0" lvl="0" marL="0" rtl="0" algn="l">
              <a:spcBef>
                <a:spcPts val="0"/>
              </a:spcBef>
              <a:spcAft>
                <a:spcPts val="0"/>
              </a:spcAft>
              <a:buNone/>
            </a:pPr>
            <a:r>
              <a:rPr lang="en-GB" sz="1000"/>
              <a:t>        "unitCode": "GP"</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"refPointOfInterest": {</a:t>
            </a:r>
            <a:endParaRPr sz="1000"/>
          </a:p>
          <a:p>
            <a:pPr indent="0" lvl="0" marL="0" rtl="0" algn="l">
              <a:spcBef>
                <a:spcPts val="0"/>
              </a:spcBef>
              <a:spcAft>
                <a:spcPts val="0"/>
              </a:spcAft>
              <a:buNone/>
            </a:pPr>
            <a:r>
              <a:rPr lang="en-GB" sz="1000"/>
              <a:t>        "type": "Relationship",</a:t>
            </a:r>
            <a:endParaRPr sz="1000"/>
          </a:p>
          <a:p>
            <a:pPr indent="0" lvl="0" marL="0" rtl="0" algn="l">
              <a:spcBef>
                <a:spcPts val="0"/>
              </a:spcBef>
              <a:spcAft>
                <a:spcPts val="0"/>
              </a:spcAft>
              <a:buNone/>
            </a:pPr>
            <a:r>
              <a:rPr lang="en-GB" sz="1000"/>
              <a:t>        "object": "urn:ngsi-ld:PointOfInterest:RZ:MainSquare"</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"@context": [</a:t>
            </a:r>
            <a:endParaRPr sz="1000"/>
          </a:p>
          <a:p>
            <a:pPr indent="0" lvl="0" marL="0" rtl="0" algn="l">
              <a:spcBef>
                <a:spcPts val="0"/>
              </a:spcBef>
              <a:spcAft>
                <a:spcPts val="0"/>
              </a:spcAft>
              <a:buNone/>
            </a:pPr>
            <a:r>
              <a:rPr lang="en-GB" sz="1000"/>
              <a:t>        </a:t>
            </a:r>
            <a:r>
              <a:rPr lang="en-GB" sz="1000"/>
              <a:t>"https://schema.lab.fiware.org/ld/context",</a:t>
            </a:r>
            <a:endParaRPr b="1" sz="1000">
              <a:solidFill>
                <a:srgbClr val="FF0000"/>
              </a:solidFill>
            </a:endParaRPr>
          </a:p>
          <a:p>
            <a:pPr indent="0" lvl="0" marL="0" rtl="0" algn="l">
              <a:spcBef>
                <a:spcPts val="0"/>
              </a:spcBef>
              <a:spcAft>
                <a:spcPts val="0"/>
              </a:spcAft>
              <a:buNone/>
            </a:pPr>
            <a:r>
              <a:rPr lang="en-GB" sz="1000"/>
              <a:t>        "https://uri.etsi.org/ngsi-ld/v1/ngsi-ld-core-context.jsonld"</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a:t>
            </a:r>
            <a:endParaRPr sz="1000"/>
          </a:p>
          <a:p>
            <a:pPr indent="0" lvl="0" marL="0" rtl="0" algn="l">
              <a:spcBef>
                <a:spcPts val="0"/>
              </a:spcBef>
              <a:spcAft>
                <a:spcPts val="0"/>
              </a:spcAft>
              <a:buNone/>
            </a:pPr>
            <a:r>
              <a:t/>
            </a:r>
            <a:endParaRPr sz="1000"/>
          </a:p>
        </p:txBody>
      </p:sp>
      <p:cxnSp>
        <p:nvCxnSpPr>
          <p:cNvPr id="793" name="Google Shape;793;p85"/>
          <p:cNvCxnSpPr/>
          <p:nvPr/>
        </p:nvCxnSpPr>
        <p:spPr>
          <a:xfrm rot="10800000">
            <a:off x="3726713" y="4147075"/>
            <a:ext cx="1253700" cy="0"/>
          </a:xfrm>
          <a:prstGeom prst="straightConnector1">
            <a:avLst/>
          </a:prstGeom>
          <a:noFill/>
          <a:ln cap="flat" cmpd="sng" w="9525">
            <a:solidFill>
              <a:srgbClr val="FF0000"/>
            </a:solidFill>
            <a:prstDash val="solid"/>
            <a:round/>
            <a:headEnd len="med" w="med" type="none"/>
            <a:tailEnd len="med" w="med" type="triangle"/>
          </a:ln>
        </p:spPr>
      </p:cxnSp>
      <p:sp>
        <p:nvSpPr>
          <p:cNvPr id="794" name="Google Shape;794;p85"/>
          <p:cNvSpPr/>
          <p:nvPr/>
        </p:nvSpPr>
        <p:spPr>
          <a:xfrm>
            <a:off x="5014275" y="4021675"/>
            <a:ext cx="3285300" cy="25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txBox="1"/>
          <p:nvPr/>
        </p:nvSpPr>
        <p:spPr>
          <a:xfrm>
            <a:off x="6576600" y="4246700"/>
            <a:ext cx="240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Proxima Nova"/>
                <a:ea typeface="Proxima Nova"/>
                <a:cs typeface="Proxima Nova"/>
                <a:sym typeface="Proxima Nova"/>
              </a:rPr>
              <a:t>NGSI Core Context</a:t>
            </a:r>
            <a:endParaRPr sz="1100">
              <a:solidFill>
                <a:srgbClr val="FF0000"/>
              </a:solidFill>
              <a:latin typeface="Proxima Nova"/>
              <a:ea typeface="Proxima Nova"/>
              <a:cs typeface="Proxima Nova"/>
              <a:sym typeface="Proxima Nova"/>
            </a:endParaRPr>
          </a:p>
        </p:txBody>
      </p:sp>
      <p:pic>
        <p:nvPicPr>
          <p:cNvPr id="796" name="Google Shape;796;p85"/>
          <p:cNvPicPr preferRelativeResize="0"/>
          <p:nvPr/>
        </p:nvPicPr>
        <p:blipFill>
          <a:blip r:embed="rId3">
            <a:alphaModFix/>
          </a:blip>
          <a:stretch>
            <a:fillRect/>
          </a:stretch>
        </p:blipFill>
        <p:spPr>
          <a:xfrm>
            <a:off x="769600" y="3315550"/>
            <a:ext cx="2837865" cy="1663050"/>
          </a:xfrm>
          <a:prstGeom prst="rect">
            <a:avLst/>
          </a:prstGeom>
          <a:noFill/>
          <a:ln cap="flat" cmpd="sng" w="9525">
            <a:solidFill>
              <a:srgbClr val="FF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6"/>
          <p:cNvSpPr txBox="1"/>
          <p:nvPr/>
        </p:nvSpPr>
        <p:spPr>
          <a:xfrm>
            <a:off x="411375" y="1513350"/>
            <a:ext cx="40170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Currently FIWARE specifies its own context file on top of the NGSI-LD core context. See example from FIWARE AirQualityObserved</a:t>
            </a:r>
            <a:br>
              <a:rPr lang="en-GB" sz="1200"/>
            </a:br>
            <a:endParaRPr sz="1200"/>
          </a:p>
          <a:p>
            <a:pPr indent="-304800" lvl="0" marL="457200" rtl="0" algn="l">
              <a:spcBef>
                <a:spcPts val="0"/>
              </a:spcBef>
              <a:spcAft>
                <a:spcPts val="0"/>
              </a:spcAft>
              <a:buSzPts val="1200"/>
              <a:buChar char="●"/>
            </a:pPr>
            <a:r>
              <a:rPr lang="en-GB" sz="1200"/>
              <a:t>Similar approach should be used for the Air &amp; Water Quality models</a:t>
            </a:r>
            <a:br>
              <a:rPr lang="en-GB" sz="1200"/>
            </a:br>
            <a:endParaRPr sz="1200"/>
          </a:p>
          <a:p>
            <a:pPr indent="0" lvl="0" marL="0" rtl="0" algn="l">
              <a:spcBef>
                <a:spcPts val="0"/>
              </a:spcBef>
              <a:spcAft>
                <a:spcPts val="0"/>
              </a:spcAft>
              <a:buNone/>
            </a:pPr>
            <a:r>
              <a:t/>
            </a:r>
            <a:endParaRPr sz="1200"/>
          </a:p>
        </p:txBody>
      </p:sp>
      <p:sp>
        <p:nvSpPr>
          <p:cNvPr id="802" name="Google Shape;802;p86"/>
          <p:cNvSpPr txBox="1"/>
          <p:nvPr/>
        </p:nvSpPr>
        <p:spPr>
          <a:xfrm>
            <a:off x="590075" y="273850"/>
            <a:ext cx="82596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Alignment NGSI-LD &amp; UML - JSON-LD</a:t>
            </a:r>
            <a:endParaRPr sz="2900"/>
          </a:p>
        </p:txBody>
      </p:sp>
      <p:sp>
        <p:nvSpPr>
          <p:cNvPr id="803" name="Google Shape;803;p86"/>
          <p:cNvSpPr txBox="1"/>
          <p:nvPr/>
        </p:nvSpPr>
        <p:spPr>
          <a:xfrm>
            <a:off x="4667725" y="732950"/>
            <a:ext cx="43905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t>
            </a:r>
            <a:endParaRPr sz="1000"/>
          </a:p>
          <a:p>
            <a:pPr indent="0" lvl="0" marL="0" rtl="0" algn="l">
              <a:spcBef>
                <a:spcPts val="0"/>
              </a:spcBef>
              <a:spcAft>
                <a:spcPts val="0"/>
              </a:spcAft>
              <a:buNone/>
            </a:pPr>
            <a:r>
              <a:rPr lang="en-GB" sz="1000"/>
              <a:t>    "id": "urn:ngsi-ld:AirQualityObserved:RZ:Obsv4567",</a:t>
            </a:r>
            <a:endParaRPr sz="1000"/>
          </a:p>
          <a:p>
            <a:pPr indent="0" lvl="0" marL="0" rtl="0" algn="l">
              <a:spcBef>
                <a:spcPts val="0"/>
              </a:spcBef>
              <a:spcAft>
                <a:spcPts val="0"/>
              </a:spcAft>
              <a:buNone/>
            </a:pPr>
            <a:r>
              <a:rPr lang="en-GB" sz="1000"/>
              <a:t>    "type": "AirQualityObserved",</a:t>
            </a:r>
            <a:endParaRPr sz="1000"/>
          </a:p>
          <a:p>
            <a:pPr indent="0" lvl="0" marL="0" rtl="0" algn="l">
              <a:spcBef>
                <a:spcPts val="0"/>
              </a:spcBef>
              <a:spcAft>
                <a:spcPts val="0"/>
              </a:spcAft>
              <a:buNone/>
            </a:pPr>
            <a:r>
              <a:rPr lang="en-GB" sz="1000"/>
              <a:t>    "dateObserved": {</a:t>
            </a:r>
            <a:endParaRPr sz="1000"/>
          </a:p>
          <a:p>
            <a:pPr indent="0" lvl="0" marL="0" rtl="0" algn="l">
              <a:spcBef>
                <a:spcPts val="0"/>
              </a:spcBef>
              <a:spcAft>
                <a:spcPts val="0"/>
              </a:spcAft>
              <a:buNone/>
            </a:pPr>
            <a:r>
              <a:rPr lang="en-GB" sz="1000"/>
              <a:t>        "type": "Property",</a:t>
            </a:r>
            <a:endParaRPr sz="1000"/>
          </a:p>
          <a:p>
            <a:pPr indent="0" lvl="0" marL="0" rtl="0" algn="l">
              <a:spcBef>
                <a:spcPts val="0"/>
              </a:spcBef>
              <a:spcAft>
                <a:spcPts val="0"/>
              </a:spcAft>
              <a:buNone/>
            </a:pPr>
            <a:r>
              <a:rPr lang="en-GB" sz="1000"/>
              <a:t>        "value": {</a:t>
            </a:r>
            <a:endParaRPr sz="1000"/>
          </a:p>
          <a:p>
            <a:pPr indent="0" lvl="0" marL="0" rtl="0" algn="l">
              <a:spcBef>
                <a:spcPts val="0"/>
              </a:spcBef>
              <a:spcAft>
                <a:spcPts val="0"/>
              </a:spcAft>
              <a:buNone/>
            </a:pPr>
            <a:r>
              <a:rPr lang="en-GB" sz="1000"/>
              <a:t>            "@type": "DateTime",</a:t>
            </a:r>
            <a:endParaRPr sz="1000"/>
          </a:p>
          <a:p>
            <a:pPr indent="0" lvl="0" marL="0" rtl="0" algn="l">
              <a:spcBef>
                <a:spcPts val="0"/>
              </a:spcBef>
              <a:spcAft>
                <a:spcPts val="0"/>
              </a:spcAft>
              <a:buNone/>
            </a:pPr>
            <a:r>
              <a:rPr lang="en-GB" sz="1000"/>
              <a:t>            "@value": "2018-08-07T12:00:00Z"</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"NO2": {</a:t>
            </a:r>
            <a:endParaRPr sz="1000"/>
          </a:p>
          <a:p>
            <a:pPr indent="0" lvl="0" marL="0" rtl="0" algn="l">
              <a:spcBef>
                <a:spcPts val="0"/>
              </a:spcBef>
              <a:spcAft>
                <a:spcPts val="0"/>
              </a:spcAft>
              <a:buNone/>
            </a:pPr>
            <a:r>
              <a:rPr lang="en-GB" sz="1000"/>
              <a:t>        "type": "Property",</a:t>
            </a:r>
            <a:endParaRPr sz="1000"/>
          </a:p>
          <a:p>
            <a:pPr indent="0" lvl="0" marL="0" rtl="0" algn="l">
              <a:spcBef>
                <a:spcPts val="0"/>
              </a:spcBef>
              <a:spcAft>
                <a:spcPts val="0"/>
              </a:spcAft>
              <a:buNone/>
            </a:pPr>
            <a:r>
              <a:rPr lang="en-GB" sz="1000"/>
              <a:t>        "value": 22,</a:t>
            </a:r>
            <a:endParaRPr sz="1000"/>
          </a:p>
          <a:p>
            <a:pPr indent="0" lvl="0" marL="0" rtl="0" algn="l">
              <a:spcBef>
                <a:spcPts val="0"/>
              </a:spcBef>
              <a:spcAft>
                <a:spcPts val="0"/>
              </a:spcAft>
              <a:buNone/>
            </a:pPr>
            <a:r>
              <a:rPr lang="en-GB" sz="1000"/>
              <a:t>        "unitCode": "GP"</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"refPointOfInterest": {</a:t>
            </a:r>
            <a:endParaRPr sz="1000"/>
          </a:p>
          <a:p>
            <a:pPr indent="0" lvl="0" marL="0" rtl="0" algn="l">
              <a:spcBef>
                <a:spcPts val="0"/>
              </a:spcBef>
              <a:spcAft>
                <a:spcPts val="0"/>
              </a:spcAft>
              <a:buNone/>
            </a:pPr>
            <a:r>
              <a:rPr lang="en-GB" sz="1000"/>
              <a:t>        "type": "Relationship",</a:t>
            </a:r>
            <a:endParaRPr sz="1000"/>
          </a:p>
          <a:p>
            <a:pPr indent="0" lvl="0" marL="0" rtl="0" algn="l">
              <a:spcBef>
                <a:spcPts val="0"/>
              </a:spcBef>
              <a:spcAft>
                <a:spcPts val="0"/>
              </a:spcAft>
              <a:buNone/>
            </a:pPr>
            <a:r>
              <a:rPr lang="en-GB" sz="1000"/>
              <a:t>        "object": "urn:ngsi-ld:PointOfInterest:RZ:MainSquare"</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    "@context": [</a:t>
            </a:r>
            <a:endParaRPr sz="1000"/>
          </a:p>
          <a:p>
            <a:pPr indent="0" lvl="0" marL="0" rtl="0" algn="l">
              <a:spcBef>
                <a:spcPts val="0"/>
              </a:spcBef>
              <a:spcAft>
                <a:spcPts val="0"/>
              </a:spcAft>
              <a:buNone/>
            </a:pPr>
            <a:r>
              <a:rPr lang="en-GB" sz="1000"/>
              <a:t>        </a:t>
            </a:r>
            <a:r>
              <a:rPr b="1" lang="en-GB" sz="1000">
                <a:solidFill>
                  <a:srgbClr val="FF0000"/>
                </a:solidFill>
              </a:rPr>
              <a:t>"https://schema.lab.fiware.org/ld/context",</a:t>
            </a:r>
            <a:endParaRPr b="1" sz="1000">
              <a:solidFill>
                <a:srgbClr val="FF0000"/>
              </a:solidFill>
            </a:endParaRPr>
          </a:p>
          <a:p>
            <a:pPr indent="0" lvl="0" marL="0" rtl="0" algn="l">
              <a:spcBef>
                <a:spcPts val="0"/>
              </a:spcBef>
              <a:spcAft>
                <a:spcPts val="0"/>
              </a:spcAft>
              <a:buNone/>
            </a:pPr>
            <a:r>
              <a:rPr lang="en-GB" sz="1000"/>
              <a:t>        "https://uri.etsi.org/ngsi-ld/v1/ngsi-ld-core-context.jsonld"</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a:t>
            </a:r>
            <a:endParaRPr sz="1000"/>
          </a:p>
          <a:p>
            <a:pPr indent="0" lvl="0" marL="0" rtl="0" algn="l">
              <a:spcBef>
                <a:spcPts val="0"/>
              </a:spcBef>
              <a:spcAft>
                <a:spcPts val="0"/>
              </a:spcAft>
              <a:buNone/>
            </a:pPr>
            <a:r>
              <a:t/>
            </a:r>
            <a:endParaRPr sz="1000"/>
          </a:p>
        </p:txBody>
      </p:sp>
      <p:pic>
        <p:nvPicPr>
          <p:cNvPr id="804" name="Google Shape;804;p86"/>
          <p:cNvPicPr preferRelativeResize="0"/>
          <p:nvPr/>
        </p:nvPicPr>
        <p:blipFill>
          <a:blip r:embed="rId3">
            <a:alphaModFix/>
          </a:blip>
          <a:stretch>
            <a:fillRect/>
          </a:stretch>
        </p:blipFill>
        <p:spPr>
          <a:xfrm>
            <a:off x="616600" y="3111522"/>
            <a:ext cx="3076249" cy="1456400"/>
          </a:xfrm>
          <a:prstGeom prst="rect">
            <a:avLst/>
          </a:prstGeom>
          <a:noFill/>
          <a:ln cap="flat" cmpd="sng" w="9525">
            <a:solidFill>
              <a:srgbClr val="000000"/>
            </a:solidFill>
            <a:prstDash val="solid"/>
            <a:round/>
            <a:headEnd len="sm" w="sm" type="none"/>
            <a:tailEnd len="sm" w="sm" type="none"/>
          </a:ln>
        </p:spPr>
      </p:pic>
      <p:cxnSp>
        <p:nvCxnSpPr>
          <p:cNvPr id="805" name="Google Shape;805;p86"/>
          <p:cNvCxnSpPr/>
          <p:nvPr/>
        </p:nvCxnSpPr>
        <p:spPr>
          <a:xfrm rot="10800000">
            <a:off x="3689875" y="3970225"/>
            <a:ext cx="12537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7"/>
          <p:cNvSpPr txBox="1"/>
          <p:nvPr/>
        </p:nvSpPr>
        <p:spPr>
          <a:xfrm>
            <a:off x="590075" y="273850"/>
            <a:ext cx="8259600" cy="738300"/>
          </a:xfrm>
          <a:prstGeom prst="rect">
            <a:avLst/>
          </a:prstGeom>
          <a:noFill/>
          <a:ln>
            <a:noFill/>
          </a:ln>
        </p:spPr>
        <p:txBody>
          <a:bodyPr anchorCtr="0" anchor="t" bIns="34275" lIns="68550" spcFirstLastPara="1" rIns="68550" wrap="square" tIns="34275">
            <a:noAutofit/>
          </a:bodyPr>
          <a:lstStyle/>
          <a:p>
            <a:pPr indent="0" lvl="0" marL="0" rtl="0" algn="l">
              <a:spcBef>
                <a:spcPts val="0"/>
              </a:spcBef>
              <a:spcAft>
                <a:spcPts val="0"/>
              </a:spcAft>
              <a:buNone/>
            </a:pPr>
            <a:r>
              <a:rPr lang="en-GB" sz="2900"/>
              <a:t>Alignment NGSI-LD &amp; UML - JSON-LD</a:t>
            </a:r>
            <a:endParaRPr sz="2900"/>
          </a:p>
        </p:txBody>
      </p:sp>
      <p:pic>
        <p:nvPicPr>
          <p:cNvPr id="811" name="Google Shape;811;p87"/>
          <p:cNvPicPr preferRelativeResize="0"/>
          <p:nvPr/>
        </p:nvPicPr>
        <p:blipFill>
          <a:blip r:embed="rId3">
            <a:alphaModFix/>
          </a:blip>
          <a:stretch>
            <a:fillRect/>
          </a:stretch>
        </p:blipFill>
        <p:spPr>
          <a:xfrm>
            <a:off x="2815513" y="2842924"/>
            <a:ext cx="3512975" cy="1929975"/>
          </a:xfrm>
          <a:prstGeom prst="rect">
            <a:avLst/>
          </a:prstGeom>
          <a:noFill/>
          <a:ln cap="flat" cmpd="sng" w="9525">
            <a:solidFill>
              <a:srgbClr val="FF0000"/>
            </a:solidFill>
            <a:prstDash val="solid"/>
            <a:round/>
            <a:headEnd len="sm" w="sm" type="none"/>
            <a:tailEnd len="sm" w="sm" type="none"/>
          </a:ln>
        </p:spPr>
      </p:pic>
      <p:sp>
        <p:nvSpPr>
          <p:cNvPr id="812" name="Google Shape;812;p87"/>
          <p:cNvSpPr txBox="1"/>
          <p:nvPr/>
        </p:nvSpPr>
        <p:spPr>
          <a:xfrm>
            <a:off x="2376750" y="977275"/>
            <a:ext cx="4390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t>
            </a:r>
            <a:endParaRPr sz="1000"/>
          </a:p>
          <a:p>
            <a:pPr indent="0" lvl="0" marL="0" rtl="0" algn="l">
              <a:spcBef>
                <a:spcPts val="0"/>
              </a:spcBef>
              <a:spcAft>
                <a:spcPts val="0"/>
              </a:spcAft>
              <a:buNone/>
            </a:pPr>
            <a:r>
              <a:rPr lang="en-GB" sz="1000"/>
              <a:t>    "@context": [</a:t>
            </a:r>
            <a:endParaRPr sz="1000"/>
          </a:p>
          <a:p>
            <a:pPr indent="457200" lvl="0" marL="457200" rtl="0" algn="l">
              <a:spcBef>
                <a:spcPts val="0"/>
              </a:spcBef>
              <a:spcAft>
                <a:spcPts val="0"/>
              </a:spcAft>
              <a:buNone/>
            </a:pPr>
            <a:r>
              <a:rPr lang="en-GB" sz="1000"/>
              <a:t>      </a:t>
            </a:r>
            <a:r>
              <a:rPr b="1" lang="en-GB" sz="1000">
                <a:solidFill>
                  <a:srgbClr val="FF0000"/>
                </a:solidFill>
              </a:rPr>
              <a:t>"</a:t>
            </a:r>
            <a:r>
              <a:rPr b="1" lang="en-GB" sz="1000">
                <a:solidFill>
                  <a:srgbClr val="FF0000"/>
                </a:solidFill>
                <a:uFill>
                  <a:noFill/>
                </a:uFill>
                <a:hlinkClick r:id="rId4">
                  <a:extLst>
                    <a:ext uri="{A12FA001-AC4F-418D-AE19-62706E023703}">
                      <ahyp:hlinkClr val="tx"/>
                    </a:ext>
                  </a:extLst>
                </a:hlinkClick>
              </a:rPr>
              <a:t>https://test.data.vlaanderen.be/doc/applicatieprofiel/AirAndWater/Core/ontwerpstandaard/2021-04-16/context/OSLO-airAndWater-Core-ap.jsonl</a:t>
            </a:r>
            <a:r>
              <a:rPr b="1" lang="en-GB" sz="1000">
                <a:solidFill>
                  <a:srgbClr val="FF0000"/>
                </a:solidFill>
              </a:rPr>
              <a:t>d",</a:t>
            </a:r>
            <a:endParaRPr b="1" sz="1000">
              <a:solidFill>
                <a:srgbClr val="FF0000"/>
              </a:solidFill>
            </a:endParaRPr>
          </a:p>
          <a:p>
            <a:pPr indent="457200" lvl="0" marL="0" rtl="0" algn="l">
              <a:spcBef>
                <a:spcPts val="0"/>
              </a:spcBef>
              <a:spcAft>
                <a:spcPts val="0"/>
              </a:spcAft>
              <a:buNone/>
            </a:pPr>
            <a:r>
              <a:rPr lang="en-GB" sz="1000"/>
              <a:t>"https://uri.etsi.org/ngsi-ld/v1/ngsi-ld-core-context.jsonld"</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a:t>
            </a:r>
            <a:endParaRPr sz="1000"/>
          </a:p>
          <a:p>
            <a:pPr indent="0" lvl="0" marL="0" rtl="0" algn="l">
              <a:spcBef>
                <a:spcPts val="0"/>
              </a:spcBef>
              <a:spcAft>
                <a:spcPts val="0"/>
              </a:spcAft>
              <a:buNone/>
            </a:pPr>
            <a:r>
              <a:t/>
            </a:r>
            <a:endParaRPr sz="1000"/>
          </a:p>
        </p:txBody>
      </p:sp>
      <p:cxnSp>
        <p:nvCxnSpPr>
          <p:cNvPr id="813" name="Google Shape;813;p87"/>
          <p:cNvCxnSpPr>
            <a:endCxn id="811" idx="3"/>
          </p:cNvCxnSpPr>
          <p:nvPr/>
        </p:nvCxnSpPr>
        <p:spPr>
          <a:xfrm rot="5400000">
            <a:off x="5472887" y="2717112"/>
            <a:ext cx="1946400" cy="235200"/>
          </a:xfrm>
          <a:prstGeom prst="bentConnector2">
            <a:avLst/>
          </a:prstGeom>
          <a:noFill/>
          <a:ln cap="flat" cmpd="sng" w="9525">
            <a:solidFill>
              <a:srgbClr val="FF0000"/>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8"/>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Next steps</a:t>
            </a:r>
            <a:endParaRPr/>
          </a:p>
        </p:txBody>
      </p:sp>
      <p:sp>
        <p:nvSpPr>
          <p:cNvPr id="819" name="Google Shape;819;p88"/>
          <p:cNvSpPr txBox="1"/>
          <p:nvPr>
            <p:ph idx="1" type="subTitle"/>
          </p:nvPr>
        </p:nvSpPr>
        <p:spPr>
          <a:xfrm>
            <a:off x="1813994" y="3848751"/>
            <a:ext cx="6858000" cy="12417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820" name="Google Shape;820;p88"/>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9"/>
          <p:cNvSpPr txBox="1"/>
          <p:nvPr/>
        </p:nvSpPr>
        <p:spPr>
          <a:xfrm>
            <a:off x="411375" y="1513350"/>
            <a:ext cx="40170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Migrate models to purl.eu domain and include the links to the draft models to the meeting minutes of this workshop. We will try to send these by week of May 11th</a:t>
            </a:r>
            <a:br>
              <a:rPr lang="en-GB" sz="1200"/>
            </a:br>
            <a:endParaRPr sz="1200"/>
          </a:p>
          <a:p>
            <a:pPr indent="-304800" lvl="0" marL="457200" rtl="0" algn="l">
              <a:spcBef>
                <a:spcPts val="0"/>
              </a:spcBef>
              <a:spcAft>
                <a:spcPts val="0"/>
              </a:spcAft>
              <a:buSzPts val="1200"/>
              <a:buChar char="●"/>
            </a:pPr>
            <a:r>
              <a:rPr lang="en-GB" sz="1200"/>
              <a:t>Public Review: Review specs &amp; provide input on </a:t>
            </a:r>
            <a:r>
              <a:rPr b="1" lang="en-GB" sz="1200" u="sng">
                <a:solidFill>
                  <a:schemeClr val="hlink"/>
                </a:solidFill>
                <a:hlinkClick r:id="rId3"/>
              </a:rPr>
              <a:t>Github page</a:t>
            </a:r>
            <a:r>
              <a:rPr lang="en-GB" sz="1200"/>
              <a:t>. Deadline of public review will be </a:t>
            </a:r>
            <a:r>
              <a:rPr lang="en-GB" sz="1200"/>
              <a:t>dependent</a:t>
            </a:r>
            <a:r>
              <a:rPr lang="en-GB" sz="1200"/>
              <a:t> on planned POC. ETA expected by end of Aug - Sept.</a:t>
            </a:r>
            <a:br>
              <a:rPr lang="en-GB" sz="1200"/>
            </a:br>
            <a:endParaRPr sz="1200"/>
          </a:p>
          <a:p>
            <a:pPr indent="-304800" lvl="0" marL="457200" rtl="0" algn="l">
              <a:spcBef>
                <a:spcPts val="0"/>
              </a:spcBef>
              <a:spcAft>
                <a:spcPts val="0"/>
              </a:spcAft>
              <a:buSzPts val="1200"/>
              <a:buChar char="●"/>
            </a:pPr>
            <a:r>
              <a:rPr lang="en-GB" sz="1200"/>
              <a:t>After public review a public webinar will be organised to summarize this project </a:t>
            </a:r>
            <a:r>
              <a:rPr lang="en-GB" sz="1200"/>
              <a:t>where</a:t>
            </a:r>
            <a:r>
              <a:rPr lang="en-GB" sz="1200"/>
              <a:t> we’ll also give an account of all the issues logged &amp; resolved during public review</a:t>
            </a:r>
            <a:br>
              <a:rPr lang="en-GB" sz="1200"/>
            </a:br>
            <a:endParaRPr sz="1200"/>
          </a:p>
          <a:p>
            <a:pPr indent="0" lvl="0" marL="0" rtl="0" algn="l">
              <a:spcBef>
                <a:spcPts val="0"/>
              </a:spcBef>
              <a:spcAft>
                <a:spcPts val="0"/>
              </a:spcAft>
              <a:buNone/>
            </a:pPr>
            <a:r>
              <a:t/>
            </a:r>
            <a:endParaRPr sz="1200"/>
          </a:p>
        </p:txBody>
      </p:sp>
      <p:sp>
        <p:nvSpPr>
          <p:cNvPr id="826" name="Google Shape;826;p89"/>
          <p:cNvSpPr txBox="1"/>
          <p:nvPr/>
        </p:nvSpPr>
        <p:spPr>
          <a:xfrm>
            <a:off x="628650" y="273850"/>
            <a:ext cx="82596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Next Steps</a:t>
            </a:r>
            <a:endParaRPr i="1" u="none" cap="none" strike="noStrike">
              <a:solidFill>
                <a:srgbClr val="000000"/>
              </a:solidFill>
            </a:endParaRPr>
          </a:p>
        </p:txBody>
      </p:sp>
      <p:pic>
        <p:nvPicPr>
          <p:cNvPr id="827" name="Google Shape;827;p89"/>
          <p:cNvPicPr preferRelativeResize="0"/>
          <p:nvPr/>
        </p:nvPicPr>
        <p:blipFill>
          <a:blip r:embed="rId4">
            <a:alphaModFix/>
          </a:blip>
          <a:stretch>
            <a:fillRect/>
          </a:stretch>
        </p:blipFill>
        <p:spPr>
          <a:xfrm>
            <a:off x="2219775" y="979987"/>
            <a:ext cx="400200" cy="400200"/>
          </a:xfrm>
          <a:prstGeom prst="rect">
            <a:avLst/>
          </a:prstGeom>
          <a:noFill/>
          <a:ln>
            <a:noFill/>
          </a:ln>
        </p:spPr>
      </p:pic>
      <p:pic>
        <p:nvPicPr>
          <p:cNvPr id="828" name="Google Shape;828;p89"/>
          <p:cNvPicPr preferRelativeResize="0"/>
          <p:nvPr/>
        </p:nvPicPr>
        <p:blipFill rotWithShape="1">
          <a:blip r:embed="rId5">
            <a:alphaModFix amt="43000"/>
          </a:blip>
          <a:srcRect b="23489" l="46464" r="7071" t="24242"/>
          <a:stretch/>
        </p:blipFill>
        <p:spPr>
          <a:xfrm>
            <a:off x="4572000" y="0"/>
            <a:ext cx="4572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0"/>
          <p:cNvSpPr txBox="1"/>
          <p:nvPr/>
        </p:nvSpPr>
        <p:spPr>
          <a:xfrm>
            <a:off x="628651" y="1346447"/>
            <a:ext cx="3766123" cy="3005418"/>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90"/>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835" name="Google Shape;835;p90"/>
          <p:cNvSpPr txBox="1"/>
          <p:nvPr/>
        </p:nvSpPr>
        <p:spPr>
          <a:xfrm>
            <a:off x="732675" y="2439475"/>
            <a:ext cx="36621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chemeClr val="dk1"/>
                </a:solidFill>
                <a:latin typeface="Arial"/>
                <a:ea typeface="Arial"/>
                <a:cs typeface="Arial"/>
                <a:sym typeface="Arial"/>
              </a:rPr>
              <a:t>Feedback can be provided by email to the following people:</a:t>
            </a:r>
            <a:endParaRPr b="0" i="0" sz="16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lang="en-GB" sz="1600" u="sng">
                <a:solidFill>
                  <a:schemeClr val="hlink"/>
                </a:solidFill>
                <a:hlinkClick r:id="rId3"/>
              </a:rPr>
              <a:t>kevin</a:t>
            </a:r>
            <a:r>
              <a:rPr b="0" i="0" lang="en-GB" sz="1600" u="sng" cap="none" strike="noStrike">
                <a:solidFill>
                  <a:schemeClr val="hlink"/>
                </a:solidFill>
                <a:latin typeface="Arial"/>
                <a:ea typeface="Arial"/>
                <a:cs typeface="Arial"/>
                <a:sym typeface="Arial"/>
                <a:hlinkClick r:id="rId4"/>
              </a:rPr>
              <a:t>.</a:t>
            </a:r>
            <a:r>
              <a:rPr lang="en-GB" sz="1600" u="sng">
                <a:solidFill>
                  <a:schemeClr val="hlink"/>
                </a:solidFill>
                <a:hlinkClick r:id="rId5"/>
              </a:rPr>
              <a:t>haleydt</a:t>
            </a:r>
            <a:r>
              <a:rPr b="0" i="0" lang="en-GB" sz="1600" u="sng" cap="none" strike="noStrike">
                <a:solidFill>
                  <a:schemeClr val="hlink"/>
                </a:solidFill>
                <a:latin typeface="Arial"/>
                <a:ea typeface="Arial"/>
                <a:cs typeface="Arial"/>
                <a:sym typeface="Arial"/>
                <a:hlinkClick r:id="rId6"/>
              </a:rPr>
              <a:t>@vlaanderen.be</a:t>
            </a:r>
            <a:endParaRPr sz="1600">
              <a:solidFill>
                <a:schemeClr val="dk1"/>
              </a:solidFill>
            </a:endParaRPr>
          </a:p>
        </p:txBody>
      </p:sp>
      <p:sp>
        <p:nvSpPr>
          <p:cNvPr id="836" name="Google Shape;836;p90"/>
          <p:cNvSpPr txBox="1"/>
          <p:nvPr/>
        </p:nvSpPr>
        <p:spPr>
          <a:xfrm>
            <a:off x="4950298" y="1346447"/>
            <a:ext cx="3766123" cy="3005418"/>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p90"/>
          <p:cNvPicPr preferRelativeResize="0"/>
          <p:nvPr/>
        </p:nvPicPr>
        <p:blipFill rotWithShape="1">
          <a:blip r:embed="rId7">
            <a:alphaModFix/>
          </a:blip>
          <a:srcRect b="0" l="0" r="0" t="0"/>
          <a:stretch/>
        </p:blipFill>
        <p:spPr>
          <a:xfrm>
            <a:off x="6044652" y="1522121"/>
            <a:ext cx="1577413" cy="548455"/>
          </a:xfrm>
          <a:prstGeom prst="rect">
            <a:avLst/>
          </a:prstGeom>
          <a:noFill/>
          <a:ln>
            <a:noFill/>
          </a:ln>
        </p:spPr>
      </p:pic>
      <p:sp>
        <p:nvSpPr>
          <p:cNvPr id="838" name="Google Shape;838;p90"/>
          <p:cNvSpPr txBox="1"/>
          <p:nvPr/>
        </p:nvSpPr>
        <p:spPr>
          <a:xfrm>
            <a:off x="5114189" y="2439483"/>
            <a:ext cx="3355992" cy="18158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chemeClr val="lt1"/>
                </a:solidFill>
                <a:latin typeface="Arial"/>
                <a:ea typeface="Arial"/>
                <a:cs typeface="Arial"/>
                <a:sym typeface="Arial"/>
              </a:rPr>
              <a:t>Feedback/input can be provided through GitHub: </a:t>
            </a:r>
            <a:r>
              <a:rPr b="0" i="0" lang="en-GB" sz="1600" u="sng" cap="none" strike="noStrike">
                <a:solidFill>
                  <a:schemeClr val="lt1"/>
                </a:solidFill>
                <a:latin typeface="Arial"/>
                <a:ea typeface="Arial"/>
                <a:cs typeface="Arial"/>
                <a:sym typeface="Arial"/>
                <a:hlinkClick r:id="rId8">
                  <a:extLst>
                    <a:ext uri="{A12FA001-AC4F-418D-AE19-62706E023703}">
                      <ahyp:hlinkClr val="tx"/>
                    </a:ext>
                  </a:extLst>
                </a:hlinkClick>
              </a:rPr>
              <a:t>https://github.com/Informatievlaanderen/OSLOthema-airAndWater</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a:p>
        </p:txBody>
      </p:sp>
      <p:sp>
        <p:nvSpPr>
          <p:cNvPr id="839" name="Google Shape;839;p90"/>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Feedback &amp; collaboration</a:t>
            </a:r>
            <a:endParaRPr/>
          </a:p>
        </p:txBody>
      </p:sp>
      <p:sp>
        <p:nvSpPr>
          <p:cNvPr id="840" name="Google Shape;840;p90"/>
          <p:cNvSpPr/>
          <p:nvPr/>
        </p:nvSpPr>
        <p:spPr>
          <a:xfrm>
            <a:off x="573605" y="4385733"/>
            <a:ext cx="1314461" cy="6018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1"/>
          <p:cNvSpPr txBox="1"/>
          <p:nvPr/>
        </p:nvSpPr>
        <p:spPr>
          <a:xfrm>
            <a:off x="628650" y="197650"/>
            <a:ext cx="43374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lang="en-GB" sz="2900"/>
              <a:t>Issues logged on Github</a:t>
            </a:r>
            <a:endParaRPr i="1" u="none" cap="none" strike="noStrike">
              <a:solidFill>
                <a:srgbClr val="000000"/>
              </a:solidFill>
            </a:endParaRPr>
          </a:p>
        </p:txBody>
      </p:sp>
      <p:sp>
        <p:nvSpPr>
          <p:cNvPr id="846" name="Google Shape;846;p91"/>
          <p:cNvSpPr txBox="1"/>
          <p:nvPr/>
        </p:nvSpPr>
        <p:spPr>
          <a:xfrm>
            <a:off x="1446900" y="2845975"/>
            <a:ext cx="625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u="sng">
                <a:solidFill>
                  <a:schemeClr val="hlink"/>
                </a:solidFill>
                <a:hlinkClick r:id="rId3"/>
              </a:rPr>
              <a:t>https://github.com/Informatievlaanderen/OSLOthema-airAndWater</a:t>
            </a:r>
            <a:endParaRPr/>
          </a:p>
        </p:txBody>
      </p:sp>
      <p:pic>
        <p:nvPicPr>
          <p:cNvPr id="847" name="Google Shape;847;p91"/>
          <p:cNvPicPr preferRelativeResize="0"/>
          <p:nvPr/>
        </p:nvPicPr>
        <p:blipFill rotWithShape="1">
          <a:blip r:embed="rId4">
            <a:alphaModFix/>
          </a:blip>
          <a:srcRect b="0" l="0" r="0" t="0"/>
          <a:stretch/>
        </p:blipFill>
        <p:spPr>
          <a:xfrm>
            <a:off x="3783289" y="2297521"/>
            <a:ext cx="1577413" cy="5484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Welcome</a:t>
            </a:r>
            <a:r>
              <a:rPr lang="en-GB"/>
              <a:t> and introduction</a:t>
            </a:r>
            <a:endParaRPr/>
          </a:p>
        </p:txBody>
      </p:sp>
      <p:sp>
        <p:nvSpPr>
          <p:cNvPr id="320" name="Google Shape;320;p47"/>
          <p:cNvSpPr txBox="1"/>
          <p:nvPr>
            <p:ph idx="1" type="subTitle"/>
          </p:nvPr>
        </p:nvSpPr>
        <p:spPr>
          <a:xfrm>
            <a:off x="1813994" y="3848751"/>
            <a:ext cx="6858000" cy="1241822"/>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300"/>
              </a:spcBef>
              <a:spcAft>
                <a:spcPts val="0"/>
              </a:spcAft>
              <a:buSzPts val="1980"/>
              <a:buNone/>
            </a:pPr>
            <a:r>
              <a:t/>
            </a:r>
            <a:endParaRPr sz="1400">
              <a:solidFill>
                <a:srgbClr val="4C4C4C"/>
              </a:solidFill>
            </a:endParaRPr>
          </a:p>
        </p:txBody>
      </p:sp>
      <p:sp>
        <p:nvSpPr>
          <p:cNvPr id="321" name="Google Shape;321;p47"/>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92"/>
          <p:cNvPicPr preferRelativeResize="0"/>
          <p:nvPr/>
        </p:nvPicPr>
        <p:blipFill rotWithShape="1">
          <a:blip r:embed="rId3">
            <a:alphaModFix/>
          </a:blip>
          <a:srcRect b="0" l="0" r="0" t="0"/>
          <a:stretch/>
        </p:blipFill>
        <p:spPr>
          <a:xfrm>
            <a:off x="1966437" y="640339"/>
            <a:ext cx="4953476" cy="4503161"/>
          </a:xfrm>
          <a:prstGeom prst="rect">
            <a:avLst/>
          </a:prstGeom>
          <a:noFill/>
          <a:ln>
            <a:noFill/>
          </a:ln>
        </p:spPr>
      </p:pic>
      <p:sp>
        <p:nvSpPr>
          <p:cNvPr id="853" name="Google Shape;853;p92"/>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GB" sz="3200" u="none" cap="none" strike="noStrike">
                <a:solidFill>
                  <a:srgbClr val="000000"/>
                </a:solidFill>
                <a:latin typeface="Arial"/>
                <a:ea typeface="Arial"/>
                <a:cs typeface="Arial"/>
                <a:sym typeface="Arial"/>
              </a:rPr>
              <a:t>Are there any questions left?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3"/>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b="1" lang="en-GB" sz="4800">
                <a:solidFill>
                  <a:srgbClr val="4C4C4C"/>
                </a:solidFill>
              </a:rPr>
              <a:t>Thanks!</a:t>
            </a:r>
            <a:endParaRPr sz="4800"/>
          </a:p>
        </p:txBody>
      </p:sp>
      <p:sp>
        <p:nvSpPr>
          <p:cNvPr id="859" name="Google Shape;859;p93"/>
          <p:cNvSpPr/>
          <p:nvPr/>
        </p:nvSpPr>
        <p:spPr>
          <a:xfrm>
            <a:off x="-3133" y="782"/>
            <a:ext cx="328808" cy="51434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nvSpPr>
        <p:spPr>
          <a:xfrm>
            <a:off x="628651" y="273845"/>
            <a:ext cx="7886700" cy="738225"/>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Who’s in the </a:t>
            </a:r>
            <a:r>
              <a:rPr b="1" lang="en-GB" sz="3200"/>
              <a:t>room</a:t>
            </a:r>
            <a:r>
              <a:rPr b="1" lang="en-GB" sz="3200"/>
              <a:t>?</a:t>
            </a:r>
            <a:endParaRPr/>
          </a:p>
        </p:txBody>
      </p:sp>
      <p:sp>
        <p:nvSpPr>
          <p:cNvPr id="327" name="Google Shape;327;p48"/>
          <p:cNvSpPr txBox="1"/>
          <p:nvPr/>
        </p:nvSpPr>
        <p:spPr>
          <a:xfrm>
            <a:off x="8218450" y="740075"/>
            <a:ext cx="532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328" name="Google Shape;328;p48"/>
          <p:cNvSpPr/>
          <p:nvPr/>
        </p:nvSpPr>
        <p:spPr>
          <a:xfrm>
            <a:off x="8297225" y="185052"/>
            <a:ext cx="375249" cy="504976"/>
          </a:xfrm>
          <a:custGeom>
            <a:rect b="b" l="l" r="r" t="t"/>
            <a:pathLst>
              <a:path extrusionOk="0" h="918" w="68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29" name="Google Shape;329;p48"/>
          <p:cNvPicPr preferRelativeResize="0"/>
          <p:nvPr/>
        </p:nvPicPr>
        <p:blipFill>
          <a:blip r:embed="rId3">
            <a:alphaModFix/>
          </a:blip>
          <a:stretch>
            <a:fillRect/>
          </a:stretch>
        </p:blipFill>
        <p:spPr>
          <a:xfrm>
            <a:off x="1631988" y="1232245"/>
            <a:ext cx="5880016" cy="2600706"/>
          </a:xfrm>
          <a:prstGeom prst="rect">
            <a:avLst/>
          </a:prstGeom>
          <a:noFill/>
          <a:ln>
            <a:noFill/>
          </a:ln>
        </p:spPr>
      </p:pic>
      <p:sp>
        <p:nvSpPr>
          <p:cNvPr id="330" name="Google Shape;330;p48"/>
          <p:cNvSpPr txBox="1"/>
          <p:nvPr/>
        </p:nvSpPr>
        <p:spPr>
          <a:xfrm>
            <a:off x="547175" y="3832950"/>
            <a:ext cx="788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t>https://app.mural.co/t/beadvtc7549/m/beadvtc7549/1619423761877/7c32c37861773783943325b084c0ed1bcb46975e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p>
            <a:pPr indent="0" lvl="0" marL="0" rtl="0" algn="r">
              <a:lnSpc>
                <a:spcPct val="102702"/>
              </a:lnSpc>
              <a:spcBef>
                <a:spcPts val="0"/>
              </a:spcBef>
              <a:spcAft>
                <a:spcPts val="0"/>
              </a:spcAft>
              <a:buSzPts val="3700"/>
              <a:buNone/>
            </a:pPr>
            <a:r>
              <a:rPr lang="en-GB"/>
              <a:t>TW3 Recap</a:t>
            </a:r>
            <a:endParaRPr/>
          </a:p>
        </p:txBody>
      </p:sp>
      <p:sp>
        <p:nvSpPr>
          <p:cNvPr id="336" name="Google Shape;336;p49"/>
          <p:cNvSpPr/>
          <p:nvPr/>
        </p:nvSpPr>
        <p:spPr>
          <a:xfrm>
            <a:off x="-3133" y="782"/>
            <a:ext cx="328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nvSpPr>
        <p:spPr>
          <a:xfrm>
            <a:off x="704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Resolution of the Github issues</a:t>
            </a:r>
            <a:endParaRPr b="1" i="0" sz="3200" u="none" cap="none" strike="noStrike">
              <a:solidFill>
                <a:srgbClr val="000000"/>
              </a:solidFill>
              <a:latin typeface="Arial"/>
              <a:ea typeface="Arial"/>
              <a:cs typeface="Arial"/>
              <a:sym typeface="Arial"/>
            </a:endParaRPr>
          </a:p>
        </p:txBody>
      </p:sp>
      <p:sp>
        <p:nvSpPr>
          <p:cNvPr id="342" name="Google Shape;342;p50"/>
          <p:cNvSpPr/>
          <p:nvPr/>
        </p:nvSpPr>
        <p:spPr>
          <a:xfrm>
            <a:off x="704850" y="136257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1</a:t>
            </a:r>
            <a:endParaRPr b="1">
              <a:solidFill>
                <a:srgbClr val="FFFFFF"/>
              </a:solidFill>
            </a:endParaRPr>
          </a:p>
        </p:txBody>
      </p:sp>
      <p:sp>
        <p:nvSpPr>
          <p:cNvPr id="343" name="Google Shape;343;p50"/>
          <p:cNvSpPr/>
          <p:nvPr/>
        </p:nvSpPr>
        <p:spPr>
          <a:xfrm>
            <a:off x="704850" y="193420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2</a:t>
            </a:r>
            <a:endParaRPr b="1">
              <a:solidFill>
                <a:srgbClr val="FFFFFF"/>
              </a:solidFill>
            </a:endParaRPr>
          </a:p>
        </p:txBody>
      </p:sp>
      <p:pic>
        <p:nvPicPr>
          <p:cNvPr id="344" name="Google Shape;344;p50"/>
          <p:cNvPicPr preferRelativeResize="0"/>
          <p:nvPr/>
        </p:nvPicPr>
        <p:blipFill>
          <a:blip r:embed="rId3">
            <a:alphaModFix/>
          </a:blip>
          <a:stretch>
            <a:fillRect/>
          </a:stretch>
        </p:blipFill>
        <p:spPr>
          <a:xfrm>
            <a:off x="704825" y="1362513"/>
            <a:ext cx="435351" cy="435351"/>
          </a:xfrm>
          <a:prstGeom prst="rect">
            <a:avLst/>
          </a:prstGeom>
          <a:noFill/>
          <a:ln>
            <a:noFill/>
          </a:ln>
        </p:spPr>
      </p:pic>
      <p:sp>
        <p:nvSpPr>
          <p:cNvPr id="345" name="Google Shape;345;p50"/>
          <p:cNvSpPr/>
          <p:nvPr/>
        </p:nvSpPr>
        <p:spPr>
          <a:xfrm>
            <a:off x="704850" y="250582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3</a:t>
            </a:r>
            <a:endParaRPr b="1">
              <a:solidFill>
                <a:srgbClr val="FFFFFF"/>
              </a:solidFill>
            </a:endParaRPr>
          </a:p>
        </p:txBody>
      </p:sp>
      <p:sp>
        <p:nvSpPr>
          <p:cNvPr id="346" name="Google Shape;346;p50"/>
          <p:cNvSpPr/>
          <p:nvPr/>
        </p:nvSpPr>
        <p:spPr>
          <a:xfrm>
            <a:off x="704850" y="3077450"/>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4</a:t>
            </a:r>
            <a:endParaRPr b="1">
              <a:solidFill>
                <a:srgbClr val="FFFFFF"/>
              </a:solidFill>
            </a:endParaRPr>
          </a:p>
        </p:txBody>
      </p:sp>
      <p:sp>
        <p:nvSpPr>
          <p:cNvPr id="347" name="Google Shape;347;p50"/>
          <p:cNvSpPr/>
          <p:nvPr/>
        </p:nvSpPr>
        <p:spPr>
          <a:xfrm>
            <a:off x="704850" y="3649075"/>
            <a:ext cx="435300" cy="435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5</a:t>
            </a:r>
            <a:endParaRPr b="1">
              <a:solidFill>
                <a:srgbClr val="FFFFFF"/>
              </a:solidFill>
            </a:endParaRPr>
          </a:p>
        </p:txBody>
      </p:sp>
      <p:sp>
        <p:nvSpPr>
          <p:cNvPr id="348" name="Google Shape;348;p50"/>
          <p:cNvSpPr txBox="1"/>
          <p:nvPr/>
        </p:nvSpPr>
        <p:spPr>
          <a:xfrm>
            <a:off x="1313900" y="13625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ObservedProperties		</a:t>
            </a:r>
            <a:endParaRPr i="1" sz="700" u="none" cap="none" strike="noStrike">
              <a:solidFill>
                <a:srgbClr val="000000"/>
              </a:solidFill>
            </a:endParaRPr>
          </a:p>
        </p:txBody>
      </p:sp>
      <p:pic>
        <p:nvPicPr>
          <p:cNvPr id="349" name="Google Shape;349;p50"/>
          <p:cNvPicPr preferRelativeResize="0"/>
          <p:nvPr/>
        </p:nvPicPr>
        <p:blipFill>
          <a:blip r:embed="rId3">
            <a:alphaModFix/>
          </a:blip>
          <a:stretch>
            <a:fillRect/>
          </a:stretch>
        </p:blipFill>
        <p:spPr>
          <a:xfrm>
            <a:off x="704825" y="1934163"/>
            <a:ext cx="435351" cy="435351"/>
          </a:xfrm>
          <a:prstGeom prst="rect">
            <a:avLst/>
          </a:prstGeom>
          <a:noFill/>
          <a:ln>
            <a:noFill/>
          </a:ln>
        </p:spPr>
      </p:pic>
      <p:pic>
        <p:nvPicPr>
          <p:cNvPr id="350" name="Google Shape;350;p50"/>
          <p:cNvPicPr preferRelativeResize="0"/>
          <p:nvPr/>
        </p:nvPicPr>
        <p:blipFill>
          <a:blip r:embed="rId3">
            <a:alphaModFix/>
          </a:blip>
          <a:stretch>
            <a:fillRect/>
          </a:stretch>
        </p:blipFill>
        <p:spPr>
          <a:xfrm>
            <a:off x="704825" y="2505788"/>
            <a:ext cx="435351" cy="435351"/>
          </a:xfrm>
          <a:prstGeom prst="rect">
            <a:avLst/>
          </a:prstGeom>
          <a:noFill/>
          <a:ln>
            <a:noFill/>
          </a:ln>
        </p:spPr>
      </p:pic>
      <p:pic>
        <p:nvPicPr>
          <p:cNvPr id="351" name="Google Shape;351;p50"/>
          <p:cNvPicPr preferRelativeResize="0"/>
          <p:nvPr/>
        </p:nvPicPr>
        <p:blipFill>
          <a:blip r:embed="rId3">
            <a:alphaModFix/>
          </a:blip>
          <a:stretch>
            <a:fillRect/>
          </a:stretch>
        </p:blipFill>
        <p:spPr>
          <a:xfrm>
            <a:off x="704825" y="3077425"/>
            <a:ext cx="435351" cy="435351"/>
          </a:xfrm>
          <a:prstGeom prst="rect">
            <a:avLst/>
          </a:prstGeom>
          <a:noFill/>
          <a:ln>
            <a:noFill/>
          </a:ln>
        </p:spPr>
      </p:pic>
      <p:pic>
        <p:nvPicPr>
          <p:cNvPr id="352" name="Google Shape;352;p50"/>
          <p:cNvPicPr preferRelativeResize="0"/>
          <p:nvPr/>
        </p:nvPicPr>
        <p:blipFill>
          <a:blip r:embed="rId3">
            <a:alphaModFix/>
          </a:blip>
          <a:stretch>
            <a:fillRect/>
          </a:stretch>
        </p:blipFill>
        <p:spPr>
          <a:xfrm>
            <a:off x="704825" y="3649038"/>
            <a:ext cx="435351" cy="435351"/>
          </a:xfrm>
          <a:prstGeom prst="rect">
            <a:avLst/>
          </a:prstGeom>
          <a:noFill/>
          <a:ln>
            <a:noFill/>
          </a:ln>
        </p:spPr>
      </p:pic>
      <p:sp>
        <p:nvSpPr>
          <p:cNvPr id="353" name="Google Shape;353;p50"/>
          <p:cNvSpPr txBox="1"/>
          <p:nvPr/>
        </p:nvSpPr>
        <p:spPr>
          <a:xfrm>
            <a:off x="1313900" y="193420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SampledFeature			</a:t>
            </a:r>
            <a:endParaRPr i="1" sz="700" u="none" cap="none" strike="noStrike">
              <a:solidFill>
                <a:srgbClr val="000000"/>
              </a:solidFill>
            </a:endParaRPr>
          </a:p>
        </p:txBody>
      </p:sp>
      <p:sp>
        <p:nvSpPr>
          <p:cNvPr id="354" name="Google Shape;354;p50"/>
          <p:cNvSpPr txBox="1"/>
          <p:nvPr/>
        </p:nvSpPr>
        <p:spPr>
          <a:xfrm>
            <a:off x="1313900" y="25058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Sampling Feature			</a:t>
            </a:r>
            <a:endParaRPr i="1" sz="700" u="none" cap="none" strike="noStrike">
              <a:solidFill>
                <a:srgbClr val="000000"/>
              </a:solidFill>
            </a:endParaRPr>
          </a:p>
        </p:txBody>
      </p:sp>
      <p:sp>
        <p:nvSpPr>
          <p:cNvPr id="355" name="Google Shape;355;p50"/>
          <p:cNvSpPr txBox="1"/>
          <p:nvPr/>
        </p:nvSpPr>
        <p:spPr>
          <a:xfrm>
            <a:off x="1313900" y="307750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Observation subtypes		</a:t>
            </a:r>
            <a:endParaRPr i="1" sz="700" u="none" cap="none" strike="noStrike">
              <a:solidFill>
                <a:srgbClr val="000000"/>
              </a:solidFill>
            </a:endParaRPr>
          </a:p>
        </p:txBody>
      </p:sp>
      <p:sp>
        <p:nvSpPr>
          <p:cNvPr id="356" name="Google Shape;356;p50"/>
          <p:cNvSpPr txBox="1"/>
          <p:nvPr/>
        </p:nvSpPr>
        <p:spPr>
          <a:xfrm>
            <a:off x="1313900" y="3649150"/>
            <a:ext cx="5313000" cy="43530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lang="en-GB" sz="2200"/>
              <a:t>ObservationCollections	</a:t>
            </a:r>
            <a:endParaRPr i="1" sz="700" u="none" cap="none" strike="noStrike">
              <a:solidFill>
                <a:srgbClr val="000000"/>
              </a:solidFill>
            </a:endParaRPr>
          </a:p>
        </p:txBody>
      </p:sp>
      <p:sp>
        <p:nvSpPr>
          <p:cNvPr id="357" name="Google Shape;357;p50"/>
          <p:cNvSpPr txBox="1"/>
          <p:nvPr/>
        </p:nvSpPr>
        <p:spPr>
          <a:xfrm>
            <a:off x="726875" y="4425825"/>
            <a:ext cx="79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38761D"/>
                </a:solidFill>
                <a:latin typeface="Proxima Nova"/>
                <a:ea typeface="Proxima Nova"/>
                <a:cs typeface="Proxima Nova"/>
                <a:sym typeface="Proxima Nova"/>
              </a:rPr>
              <a:t>All issues were discussed and feedback was incorporated in the new models</a:t>
            </a:r>
            <a:endParaRPr b="1">
              <a:solidFill>
                <a:srgbClr val="38761D"/>
              </a:solidFill>
              <a:latin typeface="Proxima Nova"/>
              <a:ea typeface="Proxima Nova"/>
              <a:cs typeface="Proxima Nova"/>
              <a:sym typeface="Proxima Nova"/>
            </a:endParaRPr>
          </a:p>
        </p:txBody>
      </p:sp>
      <p:pic>
        <p:nvPicPr>
          <p:cNvPr id="358" name="Google Shape;358;p50"/>
          <p:cNvPicPr preferRelativeResize="0"/>
          <p:nvPr/>
        </p:nvPicPr>
        <p:blipFill>
          <a:blip r:embed="rId4">
            <a:alphaModFix/>
          </a:blip>
          <a:stretch>
            <a:fillRect/>
          </a:stretch>
        </p:blipFill>
        <p:spPr>
          <a:xfrm>
            <a:off x="4406000" y="3180800"/>
            <a:ext cx="332000" cy="332000"/>
          </a:xfrm>
          <a:prstGeom prst="rect">
            <a:avLst/>
          </a:prstGeom>
          <a:noFill/>
          <a:ln>
            <a:noFill/>
          </a:ln>
        </p:spPr>
      </p:pic>
      <p:pic>
        <p:nvPicPr>
          <p:cNvPr id="359" name="Google Shape;359;p50"/>
          <p:cNvPicPr preferRelativeResize="0"/>
          <p:nvPr/>
        </p:nvPicPr>
        <p:blipFill>
          <a:blip r:embed="rId4">
            <a:alphaModFix/>
          </a:blip>
          <a:stretch>
            <a:fillRect/>
          </a:stretch>
        </p:blipFill>
        <p:spPr>
          <a:xfrm>
            <a:off x="4406000" y="3700800"/>
            <a:ext cx="332000" cy="332000"/>
          </a:xfrm>
          <a:prstGeom prst="rect">
            <a:avLst/>
          </a:prstGeom>
          <a:noFill/>
          <a:ln>
            <a:noFill/>
          </a:ln>
        </p:spPr>
      </p:pic>
      <p:pic>
        <p:nvPicPr>
          <p:cNvPr id="360" name="Google Shape;360;p50"/>
          <p:cNvPicPr preferRelativeResize="0"/>
          <p:nvPr/>
        </p:nvPicPr>
        <p:blipFill>
          <a:blip r:embed="rId4">
            <a:alphaModFix/>
          </a:blip>
          <a:stretch>
            <a:fillRect/>
          </a:stretch>
        </p:blipFill>
        <p:spPr>
          <a:xfrm>
            <a:off x="4406000" y="2609150"/>
            <a:ext cx="332000" cy="332000"/>
          </a:xfrm>
          <a:prstGeom prst="rect">
            <a:avLst/>
          </a:prstGeom>
          <a:noFill/>
          <a:ln>
            <a:noFill/>
          </a:ln>
        </p:spPr>
      </p:pic>
      <p:pic>
        <p:nvPicPr>
          <p:cNvPr id="361" name="Google Shape;361;p50"/>
          <p:cNvPicPr preferRelativeResize="0"/>
          <p:nvPr/>
        </p:nvPicPr>
        <p:blipFill>
          <a:blip r:embed="rId4">
            <a:alphaModFix/>
          </a:blip>
          <a:stretch>
            <a:fillRect/>
          </a:stretch>
        </p:blipFill>
        <p:spPr>
          <a:xfrm>
            <a:off x="4406000" y="2037500"/>
            <a:ext cx="332000" cy="332000"/>
          </a:xfrm>
          <a:prstGeom prst="rect">
            <a:avLst/>
          </a:prstGeom>
          <a:noFill/>
          <a:ln>
            <a:noFill/>
          </a:ln>
        </p:spPr>
      </p:pic>
      <p:pic>
        <p:nvPicPr>
          <p:cNvPr id="362" name="Google Shape;362;p50"/>
          <p:cNvPicPr preferRelativeResize="0"/>
          <p:nvPr/>
        </p:nvPicPr>
        <p:blipFill>
          <a:blip r:embed="rId4">
            <a:alphaModFix/>
          </a:blip>
          <a:stretch>
            <a:fillRect/>
          </a:stretch>
        </p:blipFill>
        <p:spPr>
          <a:xfrm>
            <a:off x="4406000" y="1465850"/>
            <a:ext cx="332000" cy="33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nvSpPr>
        <p:spPr>
          <a:xfrm>
            <a:off x="7048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GB" sz="3200"/>
              <a:t>And we received additional input</a:t>
            </a:r>
            <a:endParaRPr b="1" i="0" sz="3200" u="none" cap="none" strike="noStrike">
              <a:solidFill>
                <a:srgbClr val="000000"/>
              </a:solidFill>
              <a:latin typeface="Arial"/>
              <a:ea typeface="Arial"/>
              <a:cs typeface="Arial"/>
              <a:sym typeface="Arial"/>
            </a:endParaRPr>
          </a:p>
        </p:txBody>
      </p:sp>
      <p:pic>
        <p:nvPicPr>
          <p:cNvPr id="368" name="Google Shape;368;p51"/>
          <p:cNvPicPr preferRelativeResize="0"/>
          <p:nvPr/>
        </p:nvPicPr>
        <p:blipFill rotWithShape="1">
          <a:blip r:embed="rId3">
            <a:alphaModFix/>
          </a:blip>
          <a:srcRect b="0" l="0" r="0" t="1370"/>
          <a:stretch/>
        </p:blipFill>
        <p:spPr>
          <a:xfrm>
            <a:off x="3844900" y="935650"/>
            <a:ext cx="5111825" cy="3849449"/>
          </a:xfrm>
          <a:prstGeom prst="rect">
            <a:avLst/>
          </a:prstGeom>
          <a:noFill/>
          <a:ln>
            <a:noFill/>
          </a:ln>
        </p:spPr>
      </p:pic>
      <p:sp>
        <p:nvSpPr>
          <p:cNvPr id="369" name="Google Shape;369;p51"/>
          <p:cNvSpPr txBox="1"/>
          <p:nvPr/>
        </p:nvSpPr>
        <p:spPr>
          <a:xfrm>
            <a:off x="383500" y="1203000"/>
            <a:ext cx="34914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Proxima Nova"/>
                <a:ea typeface="Proxima Nova"/>
                <a:cs typeface="Proxima Nova"/>
                <a:sym typeface="Proxima Nova"/>
              </a:rPr>
              <a:t>Additional input received has been translated to concrete action points: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Metadata</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Lineage &amp; Quality</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Link with ObsevationCollection</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Device - Sensor - Platform attributes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Procedure attributes</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Specimen</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Automatic sampling </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Preparation of sample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ObservationCollection</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qb:Slice</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Aggregation of information (mean...)</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GB" sz="1200">
                <a:latin typeface="Proxima Nova"/>
                <a:ea typeface="Proxima Nova"/>
                <a:cs typeface="Proxima Nova"/>
                <a:sym typeface="Proxima Nova"/>
              </a:rPr>
              <a:t>Observation</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Direct relation w/ sample</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Lineage</a:t>
            </a:r>
            <a:endParaRPr sz="1200">
              <a:latin typeface="Proxima Nova"/>
              <a:ea typeface="Proxima Nova"/>
              <a:cs typeface="Proxima Nova"/>
              <a:sym typeface="Proxima Nova"/>
            </a:endParaRPr>
          </a:p>
          <a:p>
            <a:pPr indent="-304800" lvl="1" marL="914400" rtl="0" algn="l">
              <a:spcBef>
                <a:spcPts val="0"/>
              </a:spcBef>
              <a:spcAft>
                <a:spcPts val="0"/>
              </a:spcAft>
              <a:buSzPts val="1200"/>
              <a:buFont typeface="Proxima Nova"/>
              <a:buChar char="○"/>
            </a:pPr>
            <a:r>
              <a:rPr lang="en-GB" sz="1200">
                <a:latin typeface="Proxima Nova"/>
                <a:ea typeface="Proxima Nova"/>
                <a:cs typeface="Proxima Nova"/>
                <a:sym typeface="Proxima Nova"/>
              </a:rPr>
              <a:t>Provenance</a:t>
            </a:r>
            <a:endParaRPr sz="12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